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21"/>
  </p:notesMasterIdLst>
  <p:sldIdLst>
    <p:sldId id="332" r:id="rId5"/>
    <p:sldId id="258" r:id="rId6"/>
    <p:sldId id="306" r:id="rId7"/>
    <p:sldId id="260" r:id="rId8"/>
    <p:sldId id="301" r:id="rId9"/>
    <p:sldId id="279" r:id="rId10"/>
    <p:sldId id="325" r:id="rId11"/>
    <p:sldId id="327" r:id="rId12"/>
    <p:sldId id="328" r:id="rId13"/>
    <p:sldId id="302" r:id="rId14"/>
    <p:sldId id="309" r:id="rId15"/>
    <p:sldId id="307" r:id="rId16"/>
    <p:sldId id="319" r:id="rId17"/>
    <p:sldId id="315" r:id="rId18"/>
    <p:sldId id="311" r:id="rId19"/>
    <p:sldId id="33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B5A825-EF68-4EB4-B840-57E38565C5C4}">
          <p14:sldIdLst/>
        </p14:section>
        <p14:section name="Setting the picture" id="{2634409A-CE8A-4294-9E8D-B948BF7E5615}">
          <p14:sldIdLst>
            <p14:sldId id="332"/>
            <p14:sldId id="258"/>
          </p14:sldIdLst>
        </p14:section>
        <p14:section name="Key terms" id="{D992391F-33F1-4A53-90ED-5553ACBE4C35}">
          <p14:sldIdLst>
            <p14:sldId id="306"/>
            <p14:sldId id="260"/>
            <p14:sldId id="301"/>
          </p14:sldIdLst>
        </p14:section>
        <p14:section name="Specific disease management" id="{E5ECD1BC-EE6F-413A-B991-F78B31EECB39}">
          <p14:sldIdLst>
            <p14:sldId id="279"/>
            <p14:sldId id="325"/>
            <p14:sldId id="327"/>
            <p14:sldId id="328"/>
          </p14:sldIdLst>
        </p14:section>
        <p14:section name="Roles and Responsibilities" id="{94957B61-23CB-4CBB-B144-777C25890B4C}">
          <p14:sldIdLst>
            <p14:sldId id="302"/>
            <p14:sldId id="309"/>
            <p14:sldId id="307"/>
            <p14:sldId id="319"/>
          </p14:sldIdLst>
        </p14:section>
        <p14:section name="Guidance" id="{27A01D5E-36AA-41C9-951E-B80837034946}">
          <p14:sldIdLst>
            <p14:sldId id="315"/>
            <p14:sldId id="311"/>
            <p14:sldId id="33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F88C03-2786-2138-50C1-CFFFBB1187E2}" name="Yaseen Ahmed" initials="YA" userId="S::yaseen.ahmed@towerhamlets.gov.uk::4fd1cbca-9826-46ef-ab10-8e0020b33f8c" providerId="AD"/>
  <p188:author id="{3C04F504-75B7-F99C-38E6-DF5E18C2662F}" name="Glenda Frazer" initials="GF" userId="S::glenda.frazer@towerhamlets.gov.uk::080cef67-e924-4d4a-9bc8-e46c2dfa106a" providerId="AD"/>
  <p188:author id="{66BFFCA5-88FD-158A-8200-97A455849800}" name="Eden Keyar" initials="EK" userId="S::Eden.Keyar@towerhamlets.gov.uk::4b84b373-3c87-4363-a6d2-af4c1ba34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3792" autoAdjust="0"/>
  </p:normalViewPr>
  <p:slideViewPr>
    <p:cSldViewPr snapToGrid="0">
      <p:cViewPr varScale="1">
        <p:scale>
          <a:sx n="67" d="100"/>
          <a:sy n="67" d="100"/>
        </p:scale>
        <p:origin x="51"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7EFD8-481C-468F-83EE-D1CC544E44F0}" type="datetimeFigureOut">
              <a:rPr lang="en-GB" smtClean="0"/>
              <a:t>29/12/2022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EA724-5274-40D1-BF7C-E6CA99F275E0}" type="slidenum">
              <a:rPr lang="en-GB" smtClean="0"/>
              <a:t>‹#›</a:t>
            </a:fld>
            <a:endParaRPr lang="en-GB"/>
          </a:p>
        </p:txBody>
      </p:sp>
    </p:spTree>
    <p:extLst>
      <p:ext uri="{BB962C8B-B14F-4D97-AF65-F5344CB8AC3E}">
        <p14:creationId xmlns:p14="http://schemas.microsoft.com/office/powerpoint/2010/main" val="2434075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5EA724-5274-40D1-BF7C-E6CA99F275E0}" type="slidenum">
              <a:rPr lang="en-GB" smtClean="0"/>
              <a:t>2</a:t>
            </a:fld>
            <a:endParaRPr lang="en-GB"/>
          </a:p>
        </p:txBody>
      </p:sp>
    </p:spTree>
    <p:extLst>
      <p:ext uri="{BB962C8B-B14F-4D97-AF65-F5344CB8AC3E}">
        <p14:creationId xmlns:p14="http://schemas.microsoft.com/office/powerpoint/2010/main" val="132078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clear about actions to follow from end of outbreak. </a:t>
            </a:r>
          </a:p>
        </p:txBody>
      </p:sp>
      <p:sp>
        <p:nvSpPr>
          <p:cNvPr id="4" name="Slide Number Placeholder 3"/>
          <p:cNvSpPr>
            <a:spLocks noGrp="1"/>
          </p:cNvSpPr>
          <p:nvPr>
            <p:ph type="sldNum" sz="quarter" idx="5"/>
          </p:nvPr>
        </p:nvSpPr>
        <p:spPr/>
        <p:txBody>
          <a:bodyPr/>
          <a:lstStyle/>
          <a:p>
            <a:fld id="{375EA724-5274-40D1-BF7C-E6CA99F275E0}" type="slidenum">
              <a:rPr lang="en-GB" smtClean="0"/>
              <a:t>3</a:t>
            </a:fld>
            <a:endParaRPr lang="en-GB" dirty="0"/>
          </a:p>
        </p:txBody>
      </p:sp>
    </p:spTree>
    <p:extLst>
      <p:ext uri="{BB962C8B-B14F-4D97-AF65-F5344CB8AC3E}">
        <p14:creationId xmlns:p14="http://schemas.microsoft.com/office/powerpoint/2010/main" val="255898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5EA724-5274-40D1-BF7C-E6CA99F275E0}" type="slidenum">
              <a:rPr lang="en-GB" smtClean="0"/>
              <a:t>4</a:t>
            </a:fld>
            <a:endParaRPr lang="en-GB" dirty="0"/>
          </a:p>
        </p:txBody>
      </p:sp>
    </p:spTree>
    <p:extLst>
      <p:ext uri="{BB962C8B-B14F-4D97-AF65-F5344CB8AC3E}">
        <p14:creationId xmlns:p14="http://schemas.microsoft.com/office/powerpoint/2010/main" val="333188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Noro and DV examples / measles </a:t>
            </a:r>
          </a:p>
        </p:txBody>
      </p:sp>
      <p:sp>
        <p:nvSpPr>
          <p:cNvPr id="4" name="Slide Number Placeholder 3"/>
          <p:cNvSpPr>
            <a:spLocks noGrp="1"/>
          </p:cNvSpPr>
          <p:nvPr>
            <p:ph type="sldNum" sz="quarter" idx="5"/>
          </p:nvPr>
        </p:nvSpPr>
        <p:spPr/>
        <p:txBody>
          <a:bodyPr/>
          <a:lstStyle/>
          <a:p>
            <a:fld id="{375EA724-5274-40D1-BF7C-E6CA99F275E0}" type="slidenum">
              <a:rPr lang="en-GB" smtClean="0"/>
              <a:t>5</a:t>
            </a:fld>
            <a:endParaRPr lang="en-GB" dirty="0"/>
          </a:p>
        </p:txBody>
      </p:sp>
    </p:spTree>
    <p:extLst>
      <p:ext uri="{BB962C8B-B14F-4D97-AF65-F5344CB8AC3E}">
        <p14:creationId xmlns:p14="http://schemas.microsoft.com/office/powerpoint/2010/main" val="115317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Checklist in SOP </a:t>
            </a:r>
          </a:p>
        </p:txBody>
      </p:sp>
      <p:sp>
        <p:nvSpPr>
          <p:cNvPr id="4" name="Slide Number Placeholder 3"/>
          <p:cNvSpPr>
            <a:spLocks noGrp="1"/>
          </p:cNvSpPr>
          <p:nvPr>
            <p:ph type="sldNum" sz="quarter" idx="5"/>
          </p:nvPr>
        </p:nvSpPr>
        <p:spPr/>
        <p:txBody>
          <a:bodyPr/>
          <a:lstStyle/>
          <a:p>
            <a:fld id="{375EA724-5274-40D1-BF7C-E6CA99F275E0}" type="slidenum">
              <a:rPr lang="en-GB" smtClean="0"/>
              <a:t>10</a:t>
            </a:fld>
            <a:endParaRPr lang="en-GB"/>
          </a:p>
        </p:txBody>
      </p:sp>
    </p:spTree>
    <p:extLst>
      <p:ext uri="{BB962C8B-B14F-4D97-AF65-F5344CB8AC3E}">
        <p14:creationId xmlns:p14="http://schemas.microsoft.com/office/powerpoint/2010/main" val="258505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for special schools (suspected case). </a:t>
            </a:r>
          </a:p>
        </p:txBody>
      </p:sp>
      <p:sp>
        <p:nvSpPr>
          <p:cNvPr id="4" name="Slide Number Placeholder 3"/>
          <p:cNvSpPr>
            <a:spLocks noGrp="1"/>
          </p:cNvSpPr>
          <p:nvPr>
            <p:ph type="sldNum" sz="quarter" idx="5"/>
          </p:nvPr>
        </p:nvSpPr>
        <p:spPr/>
        <p:txBody>
          <a:bodyPr/>
          <a:lstStyle/>
          <a:p>
            <a:fld id="{375EA724-5274-40D1-BF7C-E6CA99F275E0}" type="slidenum">
              <a:rPr lang="en-GB" smtClean="0"/>
              <a:t>11</a:t>
            </a:fld>
            <a:endParaRPr lang="en-GB"/>
          </a:p>
        </p:txBody>
      </p:sp>
    </p:spTree>
    <p:extLst>
      <p:ext uri="{BB962C8B-B14F-4D97-AF65-F5344CB8AC3E}">
        <p14:creationId xmlns:p14="http://schemas.microsoft.com/office/powerpoint/2010/main" val="3664598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Free testing eligibility: https://www.gov.uk/government/publications/covid-19-guidance-for-people-whose-immune-system-means-they-are-at-higher-risk/covid-19-guidance-for-people-whose-immune-system-means-they-are-at-higher-risk</a:t>
            </a:r>
          </a:p>
        </p:txBody>
      </p:sp>
      <p:sp>
        <p:nvSpPr>
          <p:cNvPr id="4" name="Slide Number Placeholder 3"/>
          <p:cNvSpPr>
            <a:spLocks noGrp="1"/>
          </p:cNvSpPr>
          <p:nvPr>
            <p:ph type="sldNum" sz="quarter" idx="5"/>
          </p:nvPr>
        </p:nvSpPr>
        <p:spPr/>
        <p:txBody>
          <a:bodyPr/>
          <a:lstStyle/>
          <a:p>
            <a:fld id="{375EA724-5274-40D1-BF7C-E6CA99F275E0}" type="slidenum">
              <a:rPr lang="en-GB" smtClean="0"/>
              <a:t>15</a:t>
            </a:fld>
            <a:endParaRPr lang="en-GB" dirty="0"/>
          </a:p>
        </p:txBody>
      </p:sp>
    </p:spTree>
    <p:extLst>
      <p:ext uri="{BB962C8B-B14F-4D97-AF65-F5344CB8AC3E}">
        <p14:creationId xmlns:p14="http://schemas.microsoft.com/office/powerpoint/2010/main" val="4010999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2449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FB7B13-E777-46A4-AB49-5ED43CC1BF76}" type="datetimeFigureOut">
              <a:rPr lang="en-GB" smtClean="0"/>
              <a:t>29/12/2022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BCE56-BEE1-4278-9D45-29BCB868D5BE}" type="slidenum">
              <a:rPr lang="en-GB" smtClean="0"/>
              <a:t>‹#›</a:t>
            </a:fld>
            <a:endParaRPr lang="en-GB"/>
          </a:p>
        </p:txBody>
      </p:sp>
    </p:spTree>
    <p:extLst>
      <p:ext uri="{BB962C8B-B14F-4D97-AF65-F5344CB8AC3E}">
        <p14:creationId xmlns:p14="http://schemas.microsoft.com/office/powerpoint/2010/main" val="2730733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FB7B13-E777-46A4-AB49-5ED43CC1BF76}" type="datetimeFigureOut">
              <a:rPr lang="en-GB" smtClean="0"/>
              <a:t>29/12/2022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BCE56-BEE1-4278-9D45-29BCB868D5BE}" type="slidenum">
              <a:rPr lang="en-GB" smtClean="0"/>
              <a:t>‹#›</a:t>
            </a:fld>
            <a:endParaRPr lang="en-GB"/>
          </a:p>
        </p:txBody>
      </p:sp>
    </p:spTree>
    <p:extLst>
      <p:ext uri="{BB962C8B-B14F-4D97-AF65-F5344CB8AC3E}">
        <p14:creationId xmlns:p14="http://schemas.microsoft.com/office/powerpoint/2010/main" val="4119059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FB7B13-E777-46A4-AB49-5ED43CC1BF76}" type="datetimeFigureOut">
              <a:rPr lang="en-GB" smtClean="0"/>
              <a:t>29/12/2022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BCE56-BEE1-4278-9D45-29BCB868D5BE}"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6814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FB7B13-E777-46A4-AB49-5ED43CC1BF76}" type="datetimeFigureOut">
              <a:rPr lang="en-GB" smtClean="0"/>
              <a:t>29/12/2022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BCE56-BEE1-4278-9D45-29BCB868D5BE}" type="slidenum">
              <a:rPr lang="en-GB" smtClean="0"/>
              <a:t>‹#›</a:t>
            </a:fld>
            <a:endParaRPr lang="en-GB"/>
          </a:p>
        </p:txBody>
      </p:sp>
    </p:spTree>
    <p:extLst>
      <p:ext uri="{BB962C8B-B14F-4D97-AF65-F5344CB8AC3E}">
        <p14:creationId xmlns:p14="http://schemas.microsoft.com/office/powerpoint/2010/main" val="1089666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FB7B13-E777-46A4-AB49-5ED43CC1BF76}" type="datetimeFigureOut">
              <a:rPr lang="en-GB" smtClean="0"/>
              <a:t>29/12/2022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0BCE56-BEE1-4278-9D45-29BCB868D5BE}" type="slidenum">
              <a:rPr lang="en-GB" smtClean="0"/>
              <a:t>‹#›</a:t>
            </a:fld>
            <a:endParaRPr lang="en-GB"/>
          </a:p>
        </p:txBody>
      </p:sp>
    </p:spTree>
    <p:extLst>
      <p:ext uri="{BB962C8B-B14F-4D97-AF65-F5344CB8AC3E}">
        <p14:creationId xmlns:p14="http://schemas.microsoft.com/office/powerpoint/2010/main" val="431201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FB7B13-E777-46A4-AB49-5ED43CC1BF76}" type="datetimeFigureOut">
              <a:rPr lang="en-GB" smtClean="0"/>
              <a:t>29/12/2022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0BCE56-BEE1-4278-9D45-29BCB868D5BE}" type="slidenum">
              <a:rPr lang="en-GB" smtClean="0"/>
              <a:t>‹#›</a:t>
            </a:fld>
            <a:endParaRPr lang="en-GB"/>
          </a:p>
        </p:txBody>
      </p:sp>
    </p:spTree>
    <p:extLst>
      <p:ext uri="{BB962C8B-B14F-4D97-AF65-F5344CB8AC3E}">
        <p14:creationId xmlns:p14="http://schemas.microsoft.com/office/powerpoint/2010/main" val="335644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FB7B13-E777-46A4-AB49-5ED43CC1BF76}"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BCE56-BEE1-4278-9D45-29BCB868D5BE}" type="slidenum">
              <a:rPr lang="en-GB" smtClean="0"/>
              <a:t>‹#›</a:t>
            </a:fld>
            <a:endParaRPr lang="en-GB"/>
          </a:p>
        </p:txBody>
      </p:sp>
    </p:spTree>
    <p:extLst>
      <p:ext uri="{BB962C8B-B14F-4D97-AF65-F5344CB8AC3E}">
        <p14:creationId xmlns:p14="http://schemas.microsoft.com/office/powerpoint/2010/main" val="225690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FB7B13-E777-46A4-AB49-5ED43CC1BF76}"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BCE56-BEE1-4278-9D45-29BCB868D5BE}" type="slidenum">
              <a:rPr lang="en-GB" smtClean="0"/>
              <a:t>‹#›</a:t>
            </a:fld>
            <a:endParaRPr lang="en-GB"/>
          </a:p>
        </p:txBody>
      </p:sp>
    </p:spTree>
    <p:extLst>
      <p:ext uri="{BB962C8B-B14F-4D97-AF65-F5344CB8AC3E}">
        <p14:creationId xmlns:p14="http://schemas.microsoft.com/office/powerpoint/2010/main" val="1689434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1586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194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FB7B13-E777-46A4-AB49-5ED43CC1BF76}"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BCE56-BEE1-4278-9D45-29BCB868D5BE}" type="slidenum">
              <a:rPr lang="en-GB" smtClean="0"/>
              <a:t>‹#›</a:t>
            </a:fld>
            <a:endParaRPr lang="en-GB"/>
          </a:p>
        </p:txBody>
      </p:sp>
    </p:spTree>
    <p:extLst>
      <p:ext uri="{BB962C8B-B14F-4D97-AF65-F5344CB8AC3E}">
        <p14:creationId xmlns:p14="http://schemas.microsoft.com/office/powerpoint/2010/main" val="3292086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8323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FB7B13-E777-46A4-AB49-5ED43CC1BF76}"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BCE56-BEE1-4278-9D45-29BCB868D5BE}" type="slidenum">
              <a:rPr lang="en-GB" smtClean="0"/>
              <a:t>‹#›</a:t>
            </a:fld>
            <a:endParaRPr lang="en-GB"/>
          </a:p>
        </p:txBody>
      </p:sp>
    </p:spTree>
    <p:extLst>
      <p:ext uri="{BB962C8B-B14F-4D97-AF65-F5344CB8AC3E}">
        <p14:creationId xmlns:p14="http://schemas.microsoft.com/office/powerpoint/2010/main" val="107051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FB7B13-E777-46A4-AB49-5ED43CC1BF76}" type="datetimeFigureOut">
              <a:rPr lang="en-GB" smtClean="0"/>
              <a:t>29/12/2022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BCE56-BEE1-4278-9D45-29BCB868D5BE}" type="slidenum">
              <a:rPr lang="en-GB" smtClean="0"/>
              <a:t>‹#›</a:t>
            </a:fld>
            <a:endParaRPr lang="en-GB"/>
          </a:p>
        </p:txBody>
      </p:sp>
    </p:spTree>
    <p:extLst>
      <p:ext uri="{BB962C8B-B14F-4D97-AF65-F5344CB8AC3E}">
        <p14:creationId xmlns:p14="http://schemas.microsoft.com/office/powerpoint/2010/main" val="358822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FB7B13-E777-46A4-AB49-5ED43CC1BF76}" type="datetimeFigureOut">
              <a:rPr lang="en-GB" smtClean="0"/>
              <a:t>29/12/2022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0BCE56-BEE1-4278-9D45-29BCB868D5BE}" type="slidenum">
              <a:rPr lang="en-GB" smtClean="0"/>
              <a:t>‹#›</a:t>
            </a:fld>
            <a:endParaRPr lang="en-GB"/>
          </a:p>
        </p:txBody>
      </p:sp>
    </p:spTree>
    <p:extLst>
      <p:ext uri="{BB962C8B-B14F-4D97-AF65-F5344CB8AC3E}">
        <p14:creationId xmlns:p14="http://schemas.microsoft.com/office/powerpoint/2010/main" val="385618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1111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7320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FB7B13-E777-46A4-AB49-5ED43CC1BF76}" type="datetimeFigureOut">
              <a:rPr lang="en-GB" smtClean="0"/>
              <a:t>29/12/2022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BCE56-BEE1-4278-9D45-29BCB868D5BE}" type="slidenum">
              <a:rPr lang="en-GB" smtClean="0"/>
              <a:t>‹#›</a:t>
            </a:fld>
            <a:endParaRPr lang="en-GB"/>
          </a:p>
        </p:txBody>
      </p:sp>
    </p:spTree>
    <p:extLst>
      <p:ext uri="{BB962C8B-B14F-4D97-AF65-F5344CB8AC3E}">
        <p14:creationId xmlns:p14="http://schemas.microsoft.com/office/powerpoint/2010/main" val="71017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FB7B13-E777-46A4-AB49-5ED43CC1BF76}" type="datetimeFigureOut">
              <a:rPr lang="en-GB" smtClean="0"/>
              <a:t>29/12/2022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BCE56-BEE1-4278-9D45-29BCB868D5BE}" type="slidenum">
              <a:rPr lang="en-GB" smtClean="0"/>
              <a:t>‹#›</a:t>
            </a:fld>
            <a:endParaRPr lang="en-GB"/>
          </a:p>
        </p:txBody>
      </p:sp>
    </p:spTree>
    <p:extLst>
      <p:ext uri="{BB962C8B-B14F-4D97-AF65-F5344CB8AC3E}">
        <p14:creationId xmlns:p14="http://schemas.microsoft.com/office/powerpoint/2010/main" val="323311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DFB7B13-E777-46A4-AB49-5ED43CC1BF76}" type="datetimeFigureOut">
              <a:rPr lang="en-GB" smtClean="0"/>
              <a:t>29/12/2022</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248271515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54"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mailto:necl.team@ukhsa.gov.uk"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s://www.gov.uk/government/publications/health-protection-in-schools-and-other-childcare-facilities/chapter-3-public-health-management-of-specific-infectious-disease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25.jfif"/><Relationship Id="rId4" Type="http://schemas.openxmlformats.org/officeDocument/2006/relationships/image" Target="../media/image24.jfif"/></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hyperlink" Target="https://www.gov.uk/government/publications/covid-19-guidance-for-people-whose-immune-system-means-they-are-at-higher-risk/covid-19-guidance-for-people-whose-immune-system-means-they-are-at-higher-ris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png"/><Relationship Id="rId1" Type="http://schemas.openxmlformats.org/officeDocument/2006/relationships/slideLayout" Target="../slideLayouts/slideLayout19.xml"/><Relationship Id="rId5" Type="http://schemas.openxmlformats.org/officeDocument/2006/relationships/image" Target="../media/image11.jfif"/><Relationship Id="rId4" Type="http://schemas.openxmlformats.org/officeDocument/2006/relationships/image" Target="../media/image10.jfif"/></Relationships>
</file>

<file path=ppt/slides/_rels/slide7.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19.xml"/><Relationship Id="rId4" Type="http://schemas.openxmlformats.org/officeDocument/2006/relationships/image" Target="../media/image14.jfif"/></Relationships>
</file>

<file path=ppt/slides/_rels/slide8.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fif"/><Relationship Id="rId1" Type="http://schemas.openxmlformats.org/officeDocument/2006/relationships/slideLayout" Target="../slideLayouts/slideLayout19.xml"/><Relationship Id="rId5" Type="http://schemas.openxmlformats.org/officeDocument/2006/relationships/image" Target="../media/image18.jfif"/><Relationship Id="rId4" Type="http://schemas.openxmlformats.org/officeDocument/2006/relationships/image" Target="../media/image17.jfif"/></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5B24-6AFC-C6BB-2EE8-E94CFD3B1C1B}"/>
              </a:ext>
            </a:extLst>
          </p:cNvPr>
          <p:cNvSpPr>
            <a:spLocks noGrp="1"/>
          </p:cNvSpPr>
          <p:nvPr>
            <p:ph type="ctrTitle"/>
          </p:nvPr>
        </p:nvSpPr>
        <p:spPr>
          <a:xfrm>
            <a:off x="2731980" y="5430395"/>
            <a:ext cx="7215344" cy="45719"/>
          </a:xfrm>
        </p:spPr>
        <p:txBody>
          <a:bodyPr>
            <a:normAutofit fontScale="90000"/>
          </a:bodyPr>
          <a:lstStyle/>
          <a:p>
            <a:r>
              <a:rPr lang="en-GB" dirty="0"/>
              <a:t>Outbreak Management Workshop for Early Years and School Settings </a:t>
            </a:r>
            <a:br>
              <a:rPr lang="en-GB" dirty="0"/>
            </a:br>
            <a:br>
              <a:rPr lang="en-GB" dirty="0"/>
            </a:br>
            <a:br>
              <a:rPr lang="en-GB" dirty="0"/>
            </a:br>
            <a:endParaRPr lang="en-GB" dirty="0"/>
          </a:p>
        </p:txBody>
      </p:sp>
      <p:sp>
        <p:nvSpPr>
          <p:cNvPr id="3" name="Subtitle 2">
            <a:extLst>
              <a:ext uri="{FF2B5EF4-FFF2-40B4-BE49-F238E27FC236}">
                <a16:creationId xmlns:a16="http://schemas.microsoft.com/office/drawing/2014/main" id="{3EE984B6-B518-ED4C-74B2-8BF30A347BF3}"/>
              </a:ext>
            </a:extLst>
          </p:cNvPr>
          <p:cNvSpPr>
            <a:spLocks noGrp="1"/>
          </p:cNvSpPr>
          <p:nvPr>
            <p:ph type="subTitle" idx="1"/>
          </p:nvPr>
        </p:nvSpPr>
        <p:spPr/>
        <p:txBody>
          <a:bodyPr>
            <a:normAutofit/>
          </a:bodyPr>
          <a:lstStyle/>
          <a:p>
            <a:r>
              <a:rPr lang="en-GB" sz="1100" dirty="0">
                <a:latin typeface="Arial" panose="020B0604020202020204" pitchFamily="34" charset="0"/>
                <a:cs typeface="Arial" panose="020B0604020202020204" pitchFamily="34" charset="0"/>
              </a:rPr>
              <a:t>With Thanks to Tower Hamlets Public Health Team</a:t>
            </a:r>
          </a:p>
        </p:txBody>
      </p:sp>
    </p:spTree>
    <p:extLst>
      <p:ext uri="{BB962C8B-B14F-4D97-AF65-F5344CB8AC3E}">
        <p14:creationId xmlns:p14="http://schemas.microsoft.com/office/powerpoint/2010/main" val="1863490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890011FD-62A4-3242-2951-22732C953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10" y="754748"/>
            <a:ext cx="2373943" cy="515389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itle 1">
            <a:extLst>
              <a:ext uri="{FF2B5EF4-FFF2-40B4-BE49-F238E27FC236}">
                <a16:creationId xmlns:a16="http://schemas.microsoft.com/office/drawing/2014/main" id="{8937FB56-ED5E-773F-1E52-59F505739B20}"/>
              </a:ext>
            </a:extLst>
          </p:cNvPr>
          <p:cNvSpPr>
            <a:spLocks noGrp="1"/>
          </p:cNvSpPr>
          <p:nvPr>
            <p:ph type="title"/>
          </p:nvPr>
        </p:nvSpPr>
        <p:spPr>
          <a:xfrm>
            <a:off x="346485" y="51146"/>
            <a:ext cx="11378030" cy="1407205"/>
          </a:xfrm>
        </p:spPr>
        <p:txBody>
          <a:bodyPr>
            <a:normAutofit/>
          </a:bodyPr>
          <a:lstStyle/>
          <a:p>
            <a:r>
              <a:rPr lang="en-GB" sz="3200" dirty="0">
                <a:latin typeface="Arial"/>
                <a:cs typeface="Arial"/>
              </a:rPr>
              <a:t>Information to collect in the event of a respiratory infection outbreak</a:t>
            </a:r>
            <a:endParaRPr lang="en-GB" sz="3200" dirty="0"/>
          </a:p>
        </p:txBody>
      </p:sp>
      <p:sp>
        <p:nvSpPr>
          <p:cNvPr id="3" name="Content Placeholder 2">
            <a:extLst>
              <a:ext uri="{FF2B5EF4-FFF2-40B4-BE49-F238E27FC236}">
                <a16:creationId xmlns:a16="http://schemas.microsoft.com/office/drawing/2014/main" id="{EF56DCD3-929D-6DDF-7AF2-A42208FFA16C}"/>
              </a:ext>
            </a:extLst>
          </p:cNvPr>
          <p:cNvSpPr>
            <a:spLocks noGrp="1"/>
          </p:cNvSpPr>
          <p:nvPr>
            <p:ph idx="1"/>
          </p:nvPr>
        </p:nvSpPr>
        <p:spPr>
          <a:xfrm>
            <a:off x="3442812" y="1458351"/>
            <a:ext cx="8176978" cy="5261426"/>
          </a:xfrm>
        </p:spPr>
        <p:txBody>
          <a:bodyPr vert="horz" lIns="91440" tIns="45720" rIns="91440" bIns="45720" numCol="2" rtlCol="0" anchor="t">
            <a:normAutofit fontScale="92500" lnSpcReduction="20000"/>
          </a:bodyPr>
          <a:lstStyle/>
          <a:p>
            <a:pPr>
              <a:lnSpc>
                <a:spcPct val="170000"/>
              </a:lnSpc>
              <a:buFont typeface="Wingdings" panose="05000000000000000000" pitchFamily="2" charset="2"/>
              <a:buChar char="q"/>
            </a:pPr>
            <a:r>
              <a:rPr lang="en-GB" sz="1400" dirty="0">
                <a:latin typeface="Arial (body)"/>
                <a:cs typeface="Arial"/>
              </a:rPr>
              <a:t> Details of the contact person in the setting, including their job title and direct contact number / email  (and preferred method of contact).</a:t>
            </a:r>
          </a:p>
          <a:p>
            <a:pPr>
              <a:lnSpc>
                <a:spcPct val="170000"/>
              </a:lnSpc>
              <a:buFont typeface="Wingdings" panose="05000000000000000000" pitchFamily="2" charset="2"/>
              <a:buChar char="q"/>
            </a:pPr>
            <a:r>
              <a:rPr lang="en-GB" sz="1400" dirty="0">
                <a:latin typeface="Arial (body)"/>
                <a:cs typeface="Arial"/>
              </a:rPr>
              <a:t> Size of the setting (number of staff and pupils), and the size of cohorts affected if the illness is limited to specific cohorts </a:t>
            </a:r>
            <a:endParaRPr lang="en-GB" sz="1400" dirty="0">
              <a:latin typeface="Arial (body)"/>
            </a:endParaRPr>
          </a:p>
          <a:p>
            <a:pPr>
              <a:lnSpc>
                <a:spcPct val="170000"/>
              </a:lnSpc>
              <a:buFont typeface="Wingdings" panose="05000000000000000000" pitchFamily="2" charset="2"/>
              <a:buChar char="q"/>
            </a:pPr>
            <a:r>
              <a:rPr lang="en-GB" sz="1400" dirty="0">
                <a:latin typeface="Arial (body)"/>
                <a:cs typeface="Arial"/>
              </a:rPr>
              <a:t> Type of setting: early years or school </a:t>
            </a:r>
            <a:endParaRPr lang="en-GB" sz="1400" dirty="0">
              <a:latin typeface="Arial (body)"/>
            </a:endParaRPr>
          </a:p>
          <a:p>
            <a:pPr>
              <a:lnSpc>
                <a:spcPct val="170000"/>
              </a:lnSpc>
              <a:buFont typeface="Wingdings" panose="05000000000000000000" pitchFamily="2" charset="2"/>
              <a:buChar char="q"/>
            </a:pPr>
            <a:r>
              <a:rPr lang="en-GB" sz="1400" dirty="0">
                <a:latin typeface="Arial (body)"/>
                <a:cs typeface="Arial"/>
              </a:rPr>
              <a:t> Number of confirmed staff / pupil cases including date of confirmation, symptom on set </a:t>
            </a:r>
          </a:p>
          <a:p>
            <a:pPr>
              <a:lnSpc>
                <a:spcPct val="170000"/>
              </a:lnSpc>
              <a:buFont typeface="Wingdings" panose="05000000000000000000" pitchFamily="2" charset="2"/>
              <a:buChar char="q"/>
            </a:pPr>
            <a:r>
              <a:rPr lang="en-GB" sz="1400" dirty="0">
                <a:latin typeface="Arial (body)"/>
                <a:cs typeface="Arial"/>
              </a:rPr>
              <a:t>Number of suspected staff / pupil cases including date of confirmation, symptom on set </a:t>
            </a:r>
          </a:p>
          <a:p>
            <a:pPr>
              <a:lnSpc>
                <a:spcPct val="170000"/>
              </a:lnSpc>
              <a:buFont typeface="Wingdings" panose="05000000000000000000" pitchFamily="2" charset="2"/>
              <a:buChar char="q"/>
            </a:pPr>
            <a:r>
              <a:rPr lang="en-GB" sz="1400" dirty="0">
                <a:latin typeface="Arial (body)"/>
                <a:cs typeface="Arial"/>
              </a:rPr>
              <a:t>Nature / characteristics of symptoms </a:t>
            </a:r>
          </a:p>
          <a:p>
            <a:pPr>
              <a:lnSpc>
                <a:spcPct val="170000"/>
              </a:lnSpc>
              <a:buFont typeface="Wingdings" panose="05000000000000000000" pitchFamily="2" charset="2"/>
              <a:buChar char="q"/>
            </a:pPr>
            <a:r>
              <a:rPr lang="en-GB" sz="1400" dirty="0">
                <a:latin typeface="Arial (body)"/>
                <a:cs typeface="Arial"/>
              </a:rPr>
              <a:t> Number of hospitalisations, ICU admissions and deaths associated with outbreak </a:t>
            </a:r>
            <a:endParaRPr lang="en-GB" sz="1400" dirty="0">
              <a:latin typeface="Arial (body)"/>
            </a:endParaRPr>
          </a:p>
          <a:p>
            <a:pPr>
              <a:lnSpc>
                <a:spcPct val="170000"/>
              </a:lnSpc>
              <a:buFont typeface="Wingdings" panose="05000000000000000000" pitchFamily="2" charset="2"/>
              <a:buChar char="q"/>
            </a:pPr>
            <a:r>
              <a:rPr lang="en-GB" sz="1400" dirty="0">
                <a:latin typeface="Arial (body)"/>
                <a:cs typeface="Arial"/>
              </a:rPr>
              <a:t> Information on whether there are any children or staff in clinical risk groups in the school and safeguarding measures implemented (if any)</a:t>
            </a:r>
          </a:p>
          <a:p>
            <a:pPr>
              <a:lnSpc>
                <a:spcPct val="170000"/>
              </a:lnSpc>
              <a:buFont typeface="Wingdings" panose="05000000000000000000" pitchFamily="2" charset="2"/>
              <a:buChar char="q"/>
            </a:pPr>
            <a:r>
              <a:rPr lang="en-GB" sz="1400" dirty="0">
                <a:latin typeface="Arial (body)"/>
                <a:cs typeface="Arial"/>
              </a:rPr>
              <a:t> Current infection prevention and control measures actions taken in response to suspected emergence of cases / cluster  </a:t>
            </a:r>
            <a:endParaRPr lang="en-GB" sz="1400" dirty="0">
              <a:latin typeface="Arial (body)"/>
            </a:endParaRPr>
          </a:p>
          <a:p>
            <a:pPr>
              <a:lnSpc>
                <a:spcPct val="170000"/>
              </a:lnSpc>
              <a:buFont typeface="Wingdings" panose="05000000000000000000" pitchFamily="2" charset="2"/>
              <a:buChar char="q"/>
            </a:pPr>
            <a:r>
              <a:rPr lang="en-GB" sz="1400" dirty="0">
                <a:latin typeface="Arial (body)"/>
                <a:cs typeface="Arial"/>
              </a:rPr>
              <a:t> Communications with families to date</a:t>
            </a:r>
          </a:p>
          <a:p>
            <a:pPr marL="0" indent="0">
              <a:lnSpc>
                <a:spcPct val="170000"/>
              </a:lnSpc>
              <a:buNone/>
            </a:pPr>
            <a:endParaRPr lang="en-GB" sz="1200" dirty="0"/>
          </a:p>
        </p:txBody>
      </p:sp>
    </p:spTree>
    <p:extLst>
      <p:ext uri="{BB962C8B-B14F-4D97-AF65-F5344CB8AC3E}">
        <p14:creationId xmlns:p14="http://schemas.microsoft.com/office/powerpoint/2010/main" val="427307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337A-BAB2-29B1-0227-65830D5CF840}"/>
              </a:ext>
            </a:extLst>
          </p:cNvPr>
          <p:cNvSpPr>
            <a:spLocks noGrp="1"/>
          </p:cNvSpPr>
          <p:nvPr>
            <p:ph type="title"/>
          </p:nvPr>
        </p:nvSpPr>
        <p:spPr>
          <a:xfrm>
            <a:off x="838200" y="1138"/>
            <a:ext cx="10858266" cy="1325563"/>
          </a:xfrm>
        </p:spPr>
        <p:txBody>
          <a:bodyPr>
            <a:normAutofit/>
          </a:bodyPr>
          <a:lstStyle/>
          <a:p>
            <a:r>
              <a:rPr lang="en-GB" sz="3200" dirty="0">
                <a:latin typeface="Arial" panose="020B0604020202020204" pitchFamily="34" charset="0"/>
                <a:cs typeface="Arial" panose="020B0604020202020204" pitchFamily="34" charset="0"/>
              </a:rPr>
              <a:t>EYS Settings role and responsibilities in managing outbreaks</a:t>
            </a:r>
          </a:p>
        </p:txBody>
      </p:sp>
      <p:sp>
        <p:nvSpPr>
          <p:cNvPr id="3" name="Content Placeholder 2">
            <a:extLst>
              <a:ext uri="{FF2B5EF4-FFF2-40B4-BE49-F238E27FC236}">
                <a16:creationId xmlns:a16="http://schemas.microsoft.com/office/drawing/2014/main" id="{C209A00E-B777-1422-56A9-C0B7F6F33C8A}"/>
              </a:ext>
            </a:extLst>
          </p:cNvPr>
          <p:cNvSpPr>
            <a:spLocks noGrp="1"/>
          </p:cNvSpPr>
          <p:nvPr>
            <p:ph idx="1"/>
          </p:nvPr>
        </p:nvSpPr>
        <p:spPr/>
        <p:txBody>
          <a:bodyPr>
            <a:normAutofit fontScale="62500" lnSpcReduction="20000"/>
          </a:bodyPr>
          <a:lstStyle/>
          <a:p>
            <a:pPr marL="514350" indent="-514350">
              <a:lnSpc>
                <a:spcPct val="150000"/>
              </a:lnSpc>
              <a:buFont typeface="+mj-lt"/>
              <a:buAutoNum type="arabicPeriod"/>
            </a:pPr>
            <a:r>
              <a:rPr lang="en-GB" sz="2900" dirty="0"/>
              <a:t>Report cases within 24hrs to </a:t>
            </a:r>
            <a:r>
              <a:rPr lang="en-GB" sz="2900" b="1" dirty="0"/>
              <a:t>UKHSA</a:t>
            </a:r>
            <a:r>
              <a:rPr lang="en-GB" sz="2900" dirty="0"/>
              <a:t> at:</a:t>
            </a:r>
            <a:r>
              <a:rPr lang="en-GB" sz="2900" dirty="0">
                <a:latin typeface="Arial"/>
                <a:cs typeface="Arial"/>
              </a:rPr>
              <a:t> </a:t>
            </a:r>
            <a:r>
              <a:rPr lang="en-GB" sz="2900" dirty="0">
                <a:latin typeface="Arial"/>
                <a:cs typeface="Arial"/>
                <a:hlinkClick r:id="rId3"/>
              </a:rPr>
              <a:t>necl.team@ukhsa.gov.uk</a:t>
            </a:r>
            <a:r>
              <a:rPr lang="en-GB" sz="2900" dirty="0">
                <a:latin typeface="Arial"/>
                <a:cs typeface="Arial"/>
              </a:rPr>
              <a:t>. </a:t>
            </a:r>
          </a:p>
          <a:p>
            <a:pPr marL="514350" indent="-514350">
              <a:lnSpc>
                <a:spcPct val="150000"/>
              </a:lnSpc>
              <a:buFont typeface="+mj-lt"/>
              <a:buAutoNum type="arabicPeriod"/>
            </a:pPr>
            <a:r>
              <a:rPr lang="en-GB" sz="2900" dirty="0">
                <a:latin typeface="Arial"/>
                <a:cs typeface="Arial"/>
              </a:rPr>
              <a:t>Ensure infectious cases are excluded from early years / school setting as per </a:t>
            </a:r>
            <a:r>
              <a:rPr lang="en-GB" sz="2900" dirty="0">
                <a:latin typeface="Arial"/>
                <a:cs typeface="Arial"/>
                <a:hlinkClick r:id="rId4"/>
              </a:rPr>
              <a:t>UKHSA Guidelines</a:t>
            </a:r>
            <a:r>
              <a:rPr lang="en-GB" sz="2900" dirty="0">
                <a:latin typeface="Arial"/>
                <a:cs typeface="Arial"/>
              </a:rPr>
              <a:t>. </a:t>
            </a:r>
          </a:p>
          <a:p>
            <a:pPr marL="514350" indent="-514350">
              <a:lnSpc>
                <a:spcPct val="150000"/>
              </a:lnSpc>
              <a:buFont typeface="+mj-lt"/>
              <a:buAutoNum type="arabicPeriod"/>
            </a:pPr>
            <a:r>
              <a:rPr lang="en-GB" sz="2900" dirty="0">
                <a:latin typeface="Arial"/>
                <a:cs typeface="Arial"/>
              </a:rPr>
              <a:t>Stand up outbreak control measures outlined in settings individual risk assessment plan and support staff to do so.  </a:t>
            </a:r>
          </a:p>
          <a:p>
            <a:pPr marL="514350" indent="-514350">
              <a:lnSpc>
                <a:spcPct val="150000"/>
              </a:lnSpc>
              <a:buFont typeface="+mj-lt"/>
              <a:buAutoNum type="arabicPeriod"/>
            </a:pPr>
            <a:r>
              <a:rPr lang="en-GB" sz="2900" dirty="0">
                <a:latin typeface="Arial"/>
                <a:cs typeface="Arial"/>
              </a:rPr>
              <a:t>When advised to do so by </a:t>
            </a:r>
            <a:r>
              <a:rPr lang="en-GB" sz="2900" dirty="0" err="1">
                <a:latin typeface="Arial"/>
                <a:cs typeface="Arial"/>
              </a:rPr>
              <a:t>aN</a:t>
            </a:r>
            <a:r>
              <a:rPr lang="en-GB" sz="2900" dirty="0">
                <a:latin typeface="Arial"/>
                <a:cs typeface="Arial"/>
              </a:rPr>
              <a:t> outbreak manager, distribute comms to parents / guardians </a:t>
            </a:r>
          </a:p>
          <a:p>
            <a:pPr marL="514350" indent="-514350">
              <a:lnSpc>
                <a:spcPct val="150000"/>
              </a:lnSpc>
              <a:buFont typeface="+mj-lt"/>
              <a:buAutoNum type="arabicPeriod"/>
            </a:pPr>
            <a:r>
              <a:rPr lang="en-GB" sz="2900" dirty="0">
                <a:latin typeface="Arial"/>
                <a:cs typeface="Arial"/>
              </a:rPr>
              <a:t>Continue to communicate new case notifications, updates and concerns within 24hrs  </a:t>
            </a:r>
          </a:p>
          <a:p>
            <a:pPr marL="514350" indent="-514350">
              <a:lnSpc>
                <a:spcPct val="150000"/>
              </a:lnSpc>
              <a:buFont typeface="+mj-lt"/>
              <a:buAutoNum type="arabicPeriod"/>
            </a:pPr>
            <a:r>
              <a:rPr lang="en-GB" sz="2900" dirty="0">
                <a:latin typeface="Arial"/>
                <a:cs typeface="Arial"/>
              </a:rPr>
              <a:t>Perform a deep clean following the end of the outbreak</a:t>
            </a:r>
          </a:p>
          <a:p>
            <a:pPr marL="514350" indent="-514350">
              <a:buFont typeface="+mj-lt"/>
              <a:buAutoNum type="arabicPeriod"/>
            </a:pPr>
            <a:endParaRPr lang="en-GB" sz="2800" dirty="0">
              <a:latin typeface="Arial"/>
              <a:cs typeface="Arial"/>
            </a:endParaRPr>
          </a:p>
          <a:p>
            <a:pPr marL="514350" indent="-514350">
              <a:buFont typeface="+mj-lt"/>
              <a:buAutoNum type="arabicPeriod"/>
            </a:pPr>
            <a:endParaRPr lang="en-GB" dirty="0"/>
          </a:p>
        </p:txBody>
      </p:sp>
    </p:spTree>
    <p:extLst>
      <p:ext uri="{BB962C8B-B14F-4D97-AF65-F5344CB8AC3E}">
        <p14:creationId xmlns:p14="http://schemas.microsoft.com/office/powerpoint/2010/main" val="348783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B923C68A-D7BE-163A-02E8-1D87AADEC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2676" y="2422427"/>
            <a:ext cx="3328415" cy="3221047"/>
          </a:xfrm>
          <a:prstGeom prst="rect">
            <a:avLst/>
          </a:prstGeom>
        </p:spPr>
      </p:pic>
      <p:sp>
        <p:nvSpPr>
          <p:cNvPr id="2" name="Title 1">
            <a:extLst>
              <a:ext uri="{FF2B5EF4-FFF2-40B4-BE49-F238E27FC236}">
                <a16:creationId xmlns:a16="http://schemas.microsoft.com/office/drawing/2014/main" id="{E36DCFDF-CDD7-F51A-D26E-5C6E98FE3495}"/>
              </a:ext>
            </a:extLst>
          </p:cNvPr>
          <p:cNvSpPr>
            <a:spLocks noGrp="1"/>
          </p:cNvSpPr>
          <p:nvPr>
            <p:ph type="title"/>
          </p:nvPr>
        </p:nvSpPr>
        <p:spPr>
          <a:xfrm>
            <a:off x="981093" y="89461"/>
            <a:ext cx="9770616" cy="1325563"/>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Index of suspicion</a:t>
            </a:r>
            <a:endParaRPr lang="en-GB" sz="3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3FAC83F-267A-E96F-D41E-AD98DA804289}"/>
              </a:ext>
            </a:extLst>
          </p:cNvPr>
          <p:cNvSpPr txBox="1"/>
          <p:nvPr/>
        </p:nvSpPr>
        <p:spPr>
          <a:xfrm>
            <a:off x="492141" y="1436788"/>
            <a:ext cx="11699859" cy="646331"/>
          </a:xfrm>
          <a:prstGeom prst="rect">
            <a:avLst/>
          </a:prstGeom>
          <a:noFill/>
        </p:spPr>
        <p:txBody>
          <a:bodyPr wrap="square" numCol="1" rtlCol="0">
            <a:spAutoFit/>
          </a:bodyPr>
          <a:lstStyle/>
          <a:p>
            <a:pPr marL="0" indent="0">
              <a:buNone/>
            </a:pPr>
            <a:r>
              <a:rPr lang="en-US" dirty="0">
                <a:solidFill>
                  <a:schemeClr val="tx1"/>
                </a:solidFill>
                <a:latin typeface="Arial" panose="020B0604020202020204" pitchFamily="34" charset="0"/>
                <a:cs typeface="Arial" panose="020B0604020202020204" pitchFamily="34" charset="0"/>
              </a:rPr>
              <a:t>Index of suspicion           </a:t>
            </a:r>
            <a:r>
              <a:rPr lang="en-US" b="1" dirty="0">
                <a:solidFill>
                  <a:schemeClr val="tx1"/>
                </a:solidFill>
                <a:latin typeface="Arial" panose="020B0604020202020204" pitchFamily="34" charset="0"/>
                <a:cs typeface="Arial" panose="020B0604020202020204" pitchFamily="34" charset="0"/>
              </a:rPr>
              <a:t>awareness </a:t>
            </a:r>
            <a:r>
              <a:rPr lang="en-US" dirty="0">
                <a:solidFill>
                  <a:schemeClr val="tx1"/>
                </a:solidFill>
                <a:latin typeface="Arial" panose="020B0604020202020204" pitchFamily="34" charset="0"/>
                <a:cs typeface="Arial" panose="020B0604020202020204" pitchFamily="34" charset="0"/>
              </a:rPr>
              <a:t>and</a:t>
            </a:r>
            <a:r>
              <a:rPr lang="en-US" b="1" dirty="0">
                <a:solidFill>
                  <a:schemeClr val="tx1"/>
                </a:solidFill>
                <a:latin typeface="Arial" panose="020B0604020202020204" pitchFamily="34" charset="0"/>
                <a:cs typeface="Arial" panose="020B0604020202020204" pitchFamily="34" charset="0"/>
              </a:rPr>
              <a:t> concern for potentially serious </a:t>
            </a:r>
            <a:r>
              <a:rPr lang="en-US" dirty="0">
                <a:solidFill>
                  <a:schemeClr val="tx1"/>
                </a:solidFill>
                <a:latin typeface="Arial" panose="020B0604020202020204" pitchFamily="34" charset="0"/>
                <a:cs typeface="Arial" panose="020B0604020202020204" pitchFamily="34" charset="0"/>
              </a:rPr>
              <a:t>underlying and unseen illness.</a:t>
            </a:r>
          </a:p>
          <a:p>
            <a:pPr marL="0" indent="0">
              <a:buNone/>
            </a:pPr>
            <a:endParaRPr lang="en-US" b="1" dirty="0">
              <a:solidFill>
                <a:schemeClr val="tx1"/>
              </a:solidFill>
              <a:latin typeface="+mn-lt"/>
              <a:cs typeface="Arial"/>
            </a:endParaRPr>
          </a:p>
        </p:txBody>
      </p:sp>
      <p:cxnSp>
        <p:nvCxnSpPr>
          <p:cNvPr id="10" name="Straight Arrow Connector 9">
            <a:extLst>
              <a:ext uri="{FF2B5EF4-FFF2-40B4-BE49-F238E27FC236}">
                <a16:creationId xmlns:a16="http://schemas.microsoft.com/office/drawing/2014/main" id="{E1E80C1C-18CA-ECDF-76CD-ACC7CD8D66D6}"/>
              </a:ext>
            </a:extLst>
          </p:cNvPr>
          <p:cNvCxnSpPr/>
          <p:nvPr/>
        </p:nvCxnSpPr>
        <p:spPr>
          <a:xfrm>
            <a:off x="2494697" y="1648696"/>
            <a:ext cx="48399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C48AEBA7-DF53-8345-4E8F-758E0D3861C5}"/>
              </a:ext>
            </a:extLst>
          </p:cNvPr>
          <p:cNvSpPr txBox="1"/>
          <p:nvPr/>
        </p:nvSpPr>
        <p:spPr>
          <a:xfrm>
            <a:off x="492141" y="2293276"/>
            <a:ext cx="7169900" cy="3728649"/>
          </a:xfrm>
          <a:prstGeom prst="rect">
            <a:avLst/>
          </a:prstGeom>
          <a:noFill/>
        </p:spPr>
        <p:txBody>
          <a:bodyPr wrap="square" rtlCol="0">
            <a:spAutoFit/>
          </a:bodyPr>
          <a:lstStyle/>
          <a:p>
            <a:pPr>
              <a:lnSpc>
                <a:spcPct val="150000"/>
              </a:lnSpc>
            </a:pPr>
            <a:r>
              <a:rPr lang="en-GB" sz="2000" dirty="0">
                <a:latin typeface="Arial" panose="020B0604020202020204" pitchFamily="34" charset="0"/>
                <a:cs typeface="Arial" panose="020B0604020202020204" pitchFamily="34" charset="0"/>
              </a:rPr>
              <a:t>An appropriately high index of suspicion should:</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lead a staff member with a concern to pursue it until it’s proven not to be a credible threat to the early years / school setting</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prompt the education setting to be responsive to voiced concerns and to initiate a suitable investigation to determine whether there is credible threat to the early years / school setting. </a:t>
            </a:r>
          </a:p>
        </p:txBody>
      </p:sp>
    </p:spTree>
    <p:extLst>
      <p:ext uri="{BB962C8B-B14F-4D97-AF65-F5344CB8AC3E}">
        <p14:creationId xmlns:p14="http://schemas.microsoft.com/office/powerpoint/2010/main" val="3043418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con&#10;&#10;Description automatically generated with medium confidence">
            <a:extLst>
              <a:ext uri="{FF2B5EF4-FFF2-40B4-BE49-F238E27FC236}">
                <a16:creationId xmlns:a16="http://schemas.microsoft.com/office/drawing/2014/main" id="{08944D47-3E34-90E4-BB63-F37550FC8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964" y="3959850"/>
            <a:ext cx="2143125" cy="1923307"/>
          </a:xfrm>
          <a:prstGeom prst="rect">
            <a:avLst/>
          </a:prstGeom>
        </p:spPr>
      </p:pic>
      <p:sp>
        <p:nvSpPr>
          <p:cNvPr id="2" name="Title 1">
            <a:extLst>
              <a:ext uri="{FF2B5EF4-FFF2-40B4-BE49-F238E27FC236}">
                <a16:creationId xmlns:a16="http://schemas.microsoft.com/office/drawing/2014/main" id="{23B8F6C2-F866-87CF-CE99-5DEFBC7B9379}"/>
              </a:ext>
            </a:extLst>
          </p:cNvPr>
          <p:cNvSpPr>
            <a:spLocks noGrp="1"/>
          </p:cNvSpPr>
          <p:nvPr>
            <p:ph type="title"/>
          </p:nvPr>
        </p:nvSpPr>
        <p:spPr>
          <a:xfrm>
            <a:off x="2283661" y="2538259"/>
            <a:ext cx="7624678" cy="1325563"/>
          </a:xfrm>
        </p:spPr>
        <p:txBody>
          <a:bodyPr>
            <a:normAutofit/>
          </a:bodyPr>
          <a:lstStyle/>
          <a:p>
            <a:pPr algn="ctr"/>
            <a:r>
              <a:rPr lang="en-GB" sz="3200" dirty="0">
                <a:solidFill>
                  <a:srgbClr val="FF0000"/>
                </a:solidFill>
                <a:latin typeface="Arial"/>
                <a:cs typeface="Arial"/>
              </a:rPr>
              <a:t>Red</a:t>
            </a:r>
            <a:r>
              <a:rPr lang="en-GB" sz="3200" dirty="0">
                <a:latin typeface="Arial"/>
                <a:cs typeface="Arial"/>
              </a:rPr>
              <a:t> flags and triggers for escalation</a:t>
            </a:r>
            <a:endParaRPr lang="en-GB" sz="3200" dirty="0"/>
          </a:p>
        </p:txBody>
      </p:sp>
      <p:sp>
        <p:nvSpPr>
          <p:cNvPr id="4" name="TextBox 3">
            <a:extLst>
              <a:ext uri="{FF2B5EF4-FFF2-40B4-BE49-F238E27FC236}">
                <a16:creationId xmlns:a16="http://schemas.microsoft.com/office/drawing/2014/main" id="{B9270835-04B7-85C8-EDE9-8918290D8D4E}"/>
              </a:ext>
            </a:extLst>
          </p:cNvPr>
          <p:cNvSpPr txBox="1"/>
          <p:nvPr/>
        </p:nvSpPr>
        <p:spPr>
          <a:xfrm>
            <a:off x="8205690" y="4437463"/>
            <a:ext cx="4088978" cy="1200329"/>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Hospitalisation or death of a pupil / staff member relating to infectious disease</a:t>
            </a:r>
          </a:p>
          <a:p>
            <a:endParaRPr lang="en-GB" dirty="0"/>
          </a:p>
        </p:txBody>
      </p:sp>
      <p:pic>
        <p:nvPicPr>
          <p:cNvPr id="6" name="Picture 5">
            <a:extLst>
              <a:ext uri="{FF2B5EF4-FFF2-40B4-BE49-F238E27FC236}">
                <a16:creationId xmlns:a16="http://schemas.microsoft.com/office/drawing/2014/main" id="{26E17425-1DFA-4D4A-7EC9-F72268C3A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91" y="3959850"/>
            <a:ext cx="2143125" cy="1876948"/>
          </a:xfrm>
          <a:prstGeom prst="rect">
            <a:avLst/>
          </a:prstGeom>
        </p:spPr>
      </p:pic>
      <p:sp>
        <p:nvSpPr>
          <p:cNvPr id="9" name="TextBox 8">
            <a:extLst>
              <a:ext uri="{FF2B5EF4-FFF2-40B4-BE49-F238E27FC236}">
                <a16:creationId xmlns:a16="http://schemas.microsoft.com/office/drawing/2014/main" id="{5787C067-95F1-BCA0-67A3-491C72D687E4}"/>
              </a:ext>
            </a:extLst>
          </p:cNvPr>
          <p:cNvSpPr txBox="1"/>
          <p:nvPr/>
        </p:nvSpPr>
        <p:spPr>
          <a:xfrm>
            <a:off x="2380716" y="966772"/>
            <a:ext cx="2870928" cy="923330"/>
          </a:xfrm>
          <a:prstGeom prst="rect">
            <a:avLst/>
          </a:prstGeom>
          <a:noFill/>
        </p:spPr>
        <p:txBody>
          <a:bodyPr wrap="square" rtlCol="0">
            <a:spAutoFit/>
          </a:bodyPr>
          <a:lstStyle/>
          <a:p>
            <a:pPr algn="ctr"/>
            <a:r>
              <a:rPr lang="en-GB" sz="1800" dirty="0">
                <a:latin typeface="Arial"/>
                <a:cs typeface="Arial"/>
              </a:rPr>
              <a:t>Repeated outbreaks over a 12-month span</a:t>
            </a:r>
          </a:p>
          <a:p>
            <a:endParaRPr lang="en-GB" dirty="0"/>
          </a:p>
        </p:txBody>
      </p:sp>
      <p:sp>
        <p:nvSpPr>
          <p:cNvPr id="14" name="TextBox 13">
            <a:extLst>
              <a:ext uri="{FF2B5EF4-FFF2-40B4-BE49-F238E27FC236}">
                <a16:creationId xmlns:a16="http://schemas.microsoft.com/office/drawing/2014/main" id="{E5C30093-C41F-A691-D118-F500B6242734}"/>
              </a:ext>
            </a:extLst>
          </p:cNvPr>
          <p:cNvSpPr txBox="1"/>
          <p:nvPr/>
        </p:nvSpPr>
        <p:spPr>
          <a:xfrm>
            <a:off x="2380716" y="4274967"/>
            <a:ext cx="3320902" cy="923330"/>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Persistent lack of engagement from early years / school setting manager(s)</a:t>
            </a:r>
          </a:p>
        </p:txBody>
      </p:sp>
      <p:pic>
        <p:nvPicPr>
          <p:cNvPr id="16" name="Picture 15" descr="Icon&#10;&#10;Description automatically generated">
            <a:extLst>
              <a:ext uri="{FF2B5EF4-FFF2-40B4-BE49-F238E27FC236}">
                <a16:creationId xmlns:a16="http://schemas.microsoft.com/office/drawing/2014/main" id="{A1729988-5882-752D-E7E9-1781CA1F9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764" y="447362"/>
            <a:ext cx="1838325" cy="1962150"/>
          </a:xfrm>
          <a:prstGeom prst="rect">
            <a:avLst/>
          </a:prstGeom>
        </p:spPr>
      </p:pic>
      <p:sp>
        <p:nvSpPr>
          <p:cNvPr id="17" name="TextBox 16">
            <a:extLst>
              <a:ext uri="{FF2B5EF4-FFF2-40B4-BE49-F238E27FC236}">
                <a16:creationId xmlns:a16="http://schemas.microsoft.com/office/drawing/2014/main" id="{9A0690CE-9C75-45BC-6FAD-6021C4491327}"/>
              </a:ext>
            </a:extLst>
          </p:cNvPr>
          <p:cNvSpPr txBox="1"/>
          <p:nvPr/>
        </p:nvSpPr>
        <p:spPr>
          <a:xfrm>
            <a:off x="8022639" y="1184199"/>
            <a:ext cx="3174438"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Poor infection prevention control measures </a:t>
            </a:r>
          </a:p>
        </p:txBody>
      </p:sp>
      <p:pic>
        <p:nvPicPr>
          <p:cNvPr id="22" name="Picture 21" descr="Icon&#10;&#10;Description automatically generated">
            <a:extLst>
              <a:ext uri="{FF2B5EF4-FFF2-40B4-BE49-F238E27FC236}">
                <a16:creationId xmlns:a16="http://schemas.microsoft.com/office/drawing/2014/main" id="{FD5AFE2E-3B3E-401F-9571-FEDD540D3B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131" y="601284"/>
            <a:ext cx="1648398" cy="1654306"/>
          </a:xfrm>
          <a:prstGeom prst="rect">
            <a:avLst/>
          </a:prstGeom>
        </p:spPr>
      </p:pic>
    </p:spTree>
    <p:extLst>
      <p:ext uri="{BB962C8B-B14F-4D97-AF65-F5344CB8AC3E}">
        <p14:creationId xmlns:p14="http://schemas.microsoft.com/office/powerpoint/2010/main" val="1508500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C6A5762D-1868-3EEC-4AC8-A08C948CA5E3}"/>
              </a:ext>
            </a:extLst>
          </p:cNvPr>
          <p:cNvSpPr/>
          <p:nvPr/>
        </p:nvSpPr>
        <p:spPr>
          <a:xfrm>
            <a:off x="2482632" y="1206111"/>
            <a:ext cx="5851038" cy="54555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sp>
        <p:nvSpPr>
          <p:cNvPr id="2" name="Title 1">
            <a:extLst>
              <a:ext uri="{FF2B5EF4-FFF2-40B4-BE49-F238E27FC236}">
                <a16:creationId xmlns:a16="http://schemas.microsoft.com/office/drawing/2014/main" id="{F084D3E2-2E70-CE60-EFD8-FD5F74BFDDC7}"/>
              </a:ext>
            </a:extLst>
          </p:cNvPr>
          <p:cNvSpPr>
            <a:spLocks noGrp="1"/>
          </p:cNvSpPr>
          <p:nvPr>
            <p:ph type="title"/>
          </p:nvPr>
        </p:nvSpPr>
        <p:spPr>
          <a:xfrm>
            <a:off x="950488" y="154810"/>
            <a:ext cx="9770616" cy="1325563"/>
          </a:xfrm>
        </p:spPr>
        <p:txBody>
          <a:bodyPr>
            <a:normAutofit/>
          </a:bodyPr>
          <a:lstStyle/>
          <a:p>
            <a:r>
              <a:rPr lang="en-GB" sz="3200" dirty="0">
                <a:latin typeface="Arial" panose="020B0604020202020204" pitchFamily="34" charset="0"/>
                <a:cs typeface="Arial" panose="020B0604020202020204" pitchFamily="34" charset="0"/>
              </a:rPr>
              <a:t>UKHSA and Resourcing</a:t>
            </a:r>
          </a:p>
        </p:txBody>
      </p:sp>
      <p:sp>
        <p:nvSpPr>
          <p:cNvPr id="7" name="TextBox 6">
            <a:extLst>
              <a:ext uri="{FF2B5EF4-FFF2-40B4-BE49-F238E27FC236}">
                <a16:creationId xmlns:a16="http://schemas.microsoft.com/office/drawing/2014/main" id="{BC729383-5787-AD7F-7456-369BDE0DAB99}"/>
              </a:ext>
            </a:extLst>
          </p:cNvPr>
          <p:cNvSpPr txBox="1"/>
          <p:nvPr/>
        </p:nvSpPr>
        <p:spPr>
          <a:xfrm>
            <a:off x="3143435" y="2039689"/>
            <a:ext cx="4529432" cy="4062651"/>
          </a:xfrm>
          <a:prstGeom prst="rect">
            <a:avLst/>
          </a:prstGeom>
          <a:noFill/>
        </p:spPr>
        <p:txBody>
          <a:bodyPr wrap="square" rtlCol="0">
            <a:spAutoFit/>
          </a:bodyPr>
          <a:lstStyle/>
          <a:p>
            <a:pPr algn="ctr">
              <a:lnSpc>
                <a:spcPct val="150000"/>
              </a:lnSpc>
            </a:pPr>
            <a:r>
              <a:rPr lang="en-GB" sz="2000" b="1" dirty="0">
                <a:latin typeface="Arial" panose="020B0604020202020204" pitchFamily="34" charset="0"/>
                <a:cs typeface="Arial" panose="020B0604020202020204" pitchFamily="34" charset="0"/>
              </a:rPr>
              <a:t>Scan this barcode for up to date information about: </a:t>
            </a:r>
          </a:p>
          <a:p>
            <a:pPr marL="171450" indent="-171450" algn="ctr">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IPC advice </a:t>
            </a:r>
          </a:p>
          <a:p>
            <a:pPr marL="171450" indent="-171450" algn="ctr">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How to manage specific infectious diseases in education settings </a:t>
            </a:r>
          </a:p>
          <a:p>
            <a:pPr marL="171450" indent="-171450" algn="ctr">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Key actions schools should take in an outbreak </a:t>
            </a:r>
          </a:p>
          <a:p>
            <a:pPr marL="171450" indent="-171450" algn="ctr">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Immunisations </a:t>
            </a:r>
          </a:p>
          <a:p>
            <a:endParaRPr lang="en-GB" dirty="0"/>
          </a:p>
        </p:txBody>
      </p:sp>
      <p:pic>
        <p:nvPicPr>
          <p:cNvPr id="9" name="Picture 8" descr="Qr code&#10;&#10;Description automatically generated">
            <a:extLst>
              <a:ext uri="{FF2B5EF4-FFF2-40B4-BE49-F238E27FC236}">
                <a16:creationId xmlns:a16="http://schemas.microsoft.com/office/drawing/2014/main" id="{FEEC61B8-09C5-2142-BC62-5CECE6126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769" y="2451198"/>
            <a:ext cx="2400713" cy="2448158"/>
          </a:xfrm>
          <a:prstGeom prst="rect">
            <a:avLst/>
          </a:prstGeom>
        </p:spPr>
      </p:pic>
    </p:spTree>
    <p:extLst>
      <p:ext uri="{BB962C8B-B14F-4D97-AF65-F5344CB8AC3E}">
        <p14:creationId xmlns:p14="http://schemas.microsoft.com/office/powerpoint/2010/main" val="1696556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3EAF0089-3F8C-B94E-1990-9546CD862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2542" y="218993"/>
            <a:ext cx="2989049" cy="2066248"/>
          </a:xfrm>
          <a:prstGeom prst="rect">
            <a:avLst/>
          </a:prstGeom>
        </p:spPr>
      </p:pic>
      <p:sp>
        <p:nvSpPr>
          <p:cNvPr id="4" name="Title 3">
            <a:extLst>
              <a:ext uri="{FF2B5EF4-FFF2-40B4-BE49-F238E27FC236}">
                <a16:creationId xmlns:a16="http://schemas.microsoft.com/office/drawing/2014/main" id="{D00DE00D-F854-5501-2757-188A8022187F}"/>
              </a:ext>
            </a:extLst>
          </p:cNvPr>
          <p:cNvSpPr>
            <a:spLocks noGrp="1"/>
          </p:cNvSpPr>
          <p:nvPr>
            <p:ph type="title"/>
          </p:nvPr>
        </p:nvSpPr>
        <p:spPr>
          <a:xfrm>
            <a:off x="838200" y="1136"/>
            <a:ext cx="9761738" cy="1053510"/>
          </a:xfrm>
        </p:spPr>
        <p:txBody>
          <a:bodyPr>
            <a:normAutofit/>
          </a:bodyPr>
          <a:lstStyle/>
          <a:p>
            <a:r>
              <a:rPr lang="en-GB" sz="3200" dirty="0">
                <a:latin typeface="Arial" panose="020B0604020202020204" pitchFamily="34" charset="0"/>
                <a:cs typeface="Arial" panose="020B0604020202020204" pitchFamily="34" charset="0"/>
              </a:rPr>
              <a:t>Testing in EYS Settings</a:t>
            </a:r>
          </a:p>
        </p:txBody>
      </p:sp>
      <p:sp>
        <p:nvSpPr>
          <p:cNvPr id="5" name="TextBox 4">
            <a:extLst>
              <a:ext uri="{FF2B5EF4-FFF2-40B4-BE49-F238E27FC236}">
                <a16:creationId xmlns:a16="http://schemas.microsoft.com/office/drawing/2014/main" id="{FF8C89DC-6E79-49A4-5960-C7D431C47CAC}"/>
              </a:ext>
            </a:extLst>
          </p:cNvPr>
          <p:cNvSpPr txBox="1"/>
          <p:nvPr/>
        </p:nvSpPr>
        <p:spPr>
          <a:xfrm>
            <a:off x="6121435" y="2677205"/>
            <a:ext cx="5867400" cy="3903184"/>
          </a:xfrm>
          <a:prstGeom prst="rect">
            <a:avLst/>
          </a:prstGeom>
          <a:noFill/>
        </p:spPr>
        <p:txBody>
          <a:bodyPr wrap="square" rtlCol="0">
            <a:spAutoFit/>
          </a:bodyPr>
          <a:lstStyle/>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Non-COVID-19 respiratory infections</a:t>
            </a:r>
          </a:p>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Routine testing is not essential for infectious disease outbreaks, but should be considered when:</a:t>
            </a:r>
          </a:p>
          <a:p>
            <a:pPr marL="228600" marR="0" lvl="0" indent="-228600" algn="l" defTabSz="914400"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Outbreak involves significant numbers of staff / pupils in clinical risk groups. </a:t>
            </a:r>
          </a:p>
          <a:p>
            <a:pPr marL="228600" marR="0" lvl="0" indent="-228600" algn="l" defTabSz="914400"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A complex outbreak, such as those involving a highly transmission pathogen, prolonged outbreak duration, multiple cohorts or in the case of a related hospitalisation / death. </a:t>
            </a:r>
          </a:p>
          <a:p>
            <a:pPr marL="228600" marR="0" lvl="0" indent="-228600" algn="l" defTabSz="914400"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UKHSA has requested a laboratory test </a:t>
            </a:r>
          </a:p>
        </p:txBody>
      </p:sp>
      <p:sp>
        <p:nvSpPr>
          <p:cNvPr id="9" name="Oval 8">
            <a:extLst>
              <a:ext uri="{FF2B5EF4-FFF2-40B4-BE49-F238E27FC236}">
                <a16:creationId xmlns:a16="http://schemas.microsoft.com/office/drawing/2014/main" id="{56EDC662-CCEF-10D2-01E1-DFC7578DF8AB}"/>
              </a:ext>
            </a:extLst>
          </p:cNvPr>
          <p:cNvSpPr/>
          <p:nvPr/>
        </p:nvSpPr>
        <p:spPr>
          <a:xfrm>
            <a:off x="1924167" y="4359526"/>
            <a:ext cx="3851000" cy="242835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dirty="0">
                <a:latin typeface="Arial" panose="020B0604020202020204" pitchFamily="34" charset="0"/>
                <a:cs typeface="Arial" panose="020B0604020202020204" pitchFamily="34" charset="0"/>
              </a:rPr>
              <a:t>For other respiratory infections, where possible settings should encourage parents / staff to seek medical attention from their GP. </a:t>
            </a:r>
          </a:p>
          <a:p>
            <a:pPr algn="ctr"/>
            <a:r>
              <a:rPr lang="en-GB" sz="1400" dirty="0">
                <a:latin typeface="Arial" panose="020B0604020202020204" pitchFamily="34" charset="0"/>
                <a:cs typeface="Arial" panose="020B0604020202020204" pitchFamily="34" charset="0"/>
              </a:rPr>
              <a:t> Particularly where suspected cases or unclear at-home diagnosis occurs. </a:t>
            </a:r>
          </a:p>
        </p:txBody>
      </p:sp>
      <p:sp>
        <p:nvSpPr>
          <p:cNvPr id="3" name="TextBox 2">
            <a:extLst>
              <a:ext uri="{FF2B5EF4-FFF2-40B4-BE49-F238E27FC236}">
                <a16:creationId xmlns:a16="http://schemas.microsoft.com/office/drawing/2014/main" id="{B79810F4-9473-97B5-3A06-2AE4C0DA4039}"/>
              </a:ext>
            </a:extLst>
          </p:cNvPr>
          <p:cNvSpPr txBox="1"/>
          <p:nvPr/>
        </p:nvSpPr>
        <p:spPr>
          <a:xfrm>
            <a:off x="228600" y="789733"/>
            <a:ext cx="5867400" cy="3774944"/>
          </a:xfrm>
          <a:prstGeom prst="rect">
            <a:avLst/>
          </a:prstGeom>
          <a:noFill/>
        </p:spPr>
        <p:txBody>
          <a:bodyPr wrap="square" rtlCol="0">
            <a:spAutoFit/>
          </a:bodyPr>
          <a:lstStyle/>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COVID-19 Testing</a:t>
            </a:r>
          </a:p>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In line with Government guidance, early years settings and schools are no longer provided with free Covid-19 testing.</a:t>
            </a:r>
          </a:p>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lang="en-GB" sz="1400" dirty="0">
                <a:solidFill>
                  <a:srgbClr val="003366"/>
                </a:solidFill>
                <a:latin typeface="Arial" panose="020B0604020202020204" pitchFamily="34" charset="0"/>
                <a:cs typeface="Arial" panose="020B0604020202020204" pitchFamily="34" charset="0"/>
              </a:rPr>
              <a:t>Staff and pupils who are immuno-compromised may still be eligible to receive 1 pack of lateral flow testing at no cost. For more information about eligibility, see </a:t>
            </a:r>
            <a:r>
              <a:rPr lang="en-GB" sz="1400" dirty="0">
                <a:latin typeface="Arial" panose="020B0604020202020204" pitchFamily="34" charset="0"/>
                <a:cs typeface="Arial" panose="020B0604020202020204" pitchFamily="34" charset="0"/>
                <a:hlinkClick r:id="rId4"/>
              </a:rPr>
              <a:t>here</a:t>
            </a:r>
            <a:r>
              <a:rPr lang="en-GB" sz="140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I</a:t>
            </a:r>
            <a:r>
              <a:rPr lang="en-GB" sz="1400" dirty="0">
                <a:solidFill>
                  <a:srgbClr val="003366"/>
                </a:solidFill>
                <a:latin typeface="Arial" panose="020B0604020202020204" pitchFamily="34" charset="0"/>
                <a:cs typeface="Arial" panose="020B0604020202020204" pitchFamily="34" charset="0"/>
              </a:rPr>
              <a:t>f a staff member or pupil voluntarily elects to undertake a LFT and returns a positive result, this is </a:t>
            </a:r>
            <a:r>
              <a:rPr lang="en-GB" sz="1400" dirty="0" err="1">
                <a:solidFill>
                  <a:srgbClr val="003366"/>
                </a:solidFill>
                <a:latin typeface="Arial" panose="020B0604020202020204" pitchFamily="34" charset="0"/>
                <a:cs typeface="Arial" panose="020B0604020202020204" pitchFamily="34" charset="0"/>
              </a:rPr>
              <a:t>sufficicent</a:t>
            </a:r>
            <a:r>
              <a:rPr lang="en-GB" sz="1400" dirty="0">
                <a:solidFill>
                  <a:srgbClr val="003366"/>
                </a:solidFill>
                <a:latin typeface="Arial" panose="020B0604020202020204" pitchFamily="34" charset="0"/>
                <a:cs typeface="Arial" panose="020B0604020202020204" pitchFamily="34" charset="0"/>
              </a:rPr>
              <a:t> to confirm Covid-19. A PCR test is NOT required.</a:t>
            </a:r>
            <a:endParaRPr kumimoji="0" lang="en-GB" sz="1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318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3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1032">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35" name="Rectangle 1034">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B9069C-78F2-378F-CFAC-52ED4C83C678}"/>
              </a:ext>
            </a:extLst>
          </p:cNvPr>
          <p:cNvSpPr>
            <a:spLocks noGrp="1"/>
          </p:cNvSpPr>
          <p:nvPr>
            <p:ph type="title"/>
          </p:nvPr>
        </p:nvSpPr>
        <p:spPr>
          <a:xfrm>
            <a:off x="1767181" y="2034523"/>
            <a:ext cx="4328819" cy="2509213"/>
          </a:xfrm>
        </p:spPr>
        <p:txBody>
          <a:bodyPr vert="horz" lIns="91440" tIns="45720" rIns="91440" bIns="45720" rtlCol="0" anchor="b">
            <a:normAutofit/>
          </a:bodyPr>
          <a:lstStyle/>
          <a:p>
            <a:r>
              <a:rPr lang="en-US" sz="4800" dirty="0">
                <a:latin typeface="Arial" panose="020B0604020202020204" pitchFamily="34" charset="0"/>
                <a:cs typeface="Arial" panose="020B0604020202020204" pitchFamily="34" charset="0"/>
              </a:rPr>
              <a:t>Questions</a:t>
            </a:r>
            <a:br>
              <a:rPr lang="en-US" sz="4800" dirty="0">
                <a:latin typeface="Arial" panose="020B0604020202020204" pitchFamily="34" charset="0"/>
                <a:cs typeface="Arial" panose="020B0604020202020204" pitchFamily="34" charset="0"/>
              </a:rPr>
            </a:br>
            <a:endParaRPr lang="en-US" sz="4800" dirty="0">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1039" name="Picture 1038">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1026" name="Picture 2" descr="Image result for questions">
            <a:extLst>
              <a:ext uri="{FF2B5EF4-FFF2-40B4-BE49-F238E27FC236}">
                <a16:creationId xmlns:a16="http://schemas.microsoft.com/office/drawing/2014/main" id="{42F78751-DF2A-E68B-A673-7D22A380CA2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36089" y="948266"/>
            <a:ext cx="3452145" cy="4743406"/>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040">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Tree>
    <p:extLst>
      <p:ext uri="{BB962C8B-B14F-4D97-AF65-F5344CB8AC3E}">
        <p14:creationId xmlns:p14="http://schemas.microsoft.com/office/powerpoint/2010/main" val="319280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A394-4D2F-EAF6-A5B1-C78A46EC5DDE}"/>
              </a:ext>
            </a:extLst>
          </p:cNvPr>
          <p:cNvSpPr>
            <a:spLocks noGrp="1"/>
          </p:cNvSpPr>
          <p:nvPr>
            <p:ph type="title"/>
          </p:nvPr>
        </p:nvSpPr>
        <p:spPr>
          <a:xfrm>
            <a:off x="465708" y="77338"/>
            <a:ext cx="9770616" cy="1325563"/>
          </a:xfrm>
        </p:spPr>
        <p:txBody>
          <a:bodyPr/>
          <a:lstStyle/>
          <a:p>
            <a:pPr algn="ctr"/>
            <a:r>
              <a:rPr lang="en-GB" dirty="0">
                <a:latin typeface="Arial" panose="020B0604020202020204" pitchFamily="34" charset="0"/>
                <a:cs typeface="Arial" panose="020B0604020202020204" pitchFamily="34" charset="0"/>
              </a:rPr>
              <a:t>Key Objectives</a:t>
            </a:r>
          </a:p>
        </p:txBody>
      </p:sp>
      <p:sp>
        <p:nvSpPr>
          <p:cNvPr id="3" name="Content Placeholder 2">
            <a:extLst>
              <a:ext uri="{FF2B5EF4-FFF2-40B4-BE49-F238E27FC236}">
                <a16:creationId xmlns:a16="http://schemas.microsoft.com/office/drawing/2014/main" id="{7FCA214A-2CB5-A023-7F98-899ADD06ECED}"/>
              </a:ext>
            </a:extLst>
          </p:cNvPr>
          <p:cNvSpPr>
            <a:spLocks noGrp="1"/>
          </p:cNvSpPr>
          <p:nvPr>
            <p:ph idx="1"/>
          </p:nvPr>
        </p:nvSpPr>
        <p:spPr>
          <a:xfrm>
            <a:off x="465708" y="1957825"/>
            <a:ext cx="11269092" cy="4063365"/>
          </a:xfrm>
        </p:spPr>
        <p:txBody>
          <a:bodyPr vert="horz" lIns="91440" tIns="45720" rIns="91440" bIns="45720" rtlCol="0" anchor="t">
            <a:normAutofit/>
          </a:bodyPr>
          <a:lstStyle/>
          <a:p>
            <a:pPr marL="0" indent="0">
              <a:lnSpc>
                <a:spcPct val="150000"/>
              </a:lnSpc>
              <a:buNone/>
            </a:pPr>
            <a:r>
              <a:rPr lang="en-GB" sz="2400" dirty="0">
                <a:solidFill>
                  <a:schemeClr val="tx1"/>
                </a:solidFill>
                <a:latin typeface="Arial" panose="020B0604020202020204" pitchFamily="34" charset="0"/>
                <a:cs typeface="Arial" panose="020B0604020202020204" pitchFamily="34" charset="0"/>
              </a:rPr>
              <a:t>At the end of the session, staff will be able to:  </a:t>
            </a:r>
          </a:p>
          <a:p>
            <a:pPr>
              <a:lnSpc>
                <a:spcPct val="150000"/>
              </a:lnSpc>
            </a:pPr>
            <a:r>
              <a:rPr lang="en-GB" sz="2400" dirty="0">
                <a:solidFill>
                  <a:schemeClr val="tx1"/>
                </a:solidFill>
                <a:latin typeface="Arial" panose="020B0604020202020204" pitchFamily="34" charset="0"/>
                <a:cs typeface="Arial" panose="020B0604020202020204" pitchFamily="34" charset="0"/>
              </a:rPr>
              <a:t>Understand key terms used in outbreak management</a:t>
            </a:r>
          </a:p>
          <a:p>
            <a:pPr>
              <a:lnSpc>
                <a:spcPct val="150000"/>
              </a:lnSpc>
            </a:pPr>
            <a:r>
              <a:rPr lang="en-GB" sz="2400" dirty="0">
                <a:solidFill>
                  <a:schemeClr val="tx1"/>
                </a:solidFill>
                <a:latin typeface="Arial" panose="020B0604020202020204" pitchFamily="34" charset="0"/>
                <a:cs typeface="Arial" panose="020B0604020202020204" pitchFamily="34" charset="0"/>
              </a:rPr>
              <a:t>Be able to provide basic local health protection advice, including understanding the most common infectious diseases and the </a:t>
            </a:r>
            <a:r>
              <a:rPr lang="en-GB" sz="2400" b="1" dirty="0">
                <a:solidFill>
                  <a:schemeClr val="tx1"/>
                </a:solidFill>
                <a:latin typeface="Arial" panose="020B0604020202020204" pitchFamily="34" charset="0"/>
                <a:cs typeface="Arial" panose="020B0604020202020204" pitchFamily="34" charset="0"/>
              </a:rPr>
              <a:t>reporting requirements </a:t>
            </a:r>
          </a:p>
          <a:p>
            <a:pPr>
              <a:lnSpc>
                <a:spcPct val="150000"/>
              </a:lnSpc>
            </a:pPr>
            <a:endParaRPr lang="en-GB" sz="2400" dirty="0">
              <a:solidFill>
                <a:schemeClr val="tx1"/>
              </a:solidFill>
            </a:endParaRPr>
          </a:p>
        </p:txBody>
      </p:sp>
    </p:spTree>
    <p:extLst>
      <p:ext uri="{BB962C8B-B14F-4D97-AF65-F5344CB8AC3E}">
        <p14:creationId xmlns:p14="http://schemas.microsoft.com/office/powerpoint/2010/main" val="207550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1CB2-DA98-0A9B-3C53-12C5E9030A79}"/>
              </a:ext>
            </a:extLst>
          </p:cNvPr>
          <p:cNvSpPr>
            <a:spLocks noGrp="1"/>
          </p:cNvSpPr>
          <p:nvPr>
            <p:ph type="title"/>
          </p:nvPr>
        </p:nvSpPr>
        <p:spPr/>
        <p:txBody>
          <a:bodyPr>
            <a:normAutofit/>
          </a:bodyPr>
          <a:lstStyle/>
          <a:p>
            <a:r>
              <a:rPr lang="en-GB" sz="2400" dirty="0">
                <a:latin typeface="Arial"/>
                <a:cs typeface="Arial"/>
              </a:rPr>
              <a:t>Key definitions in outbreak management</a:t>
            </a:r>
            <a:endParaRPr lang="en-GB" sz="2400" dirty="0"/>
          </a:p>
        </p:txBody>
      </p:sp>
      <p:pic>
        <p:nvPicPr>
          <p:cNvPr id="7" name="Picture 6">
            <a:extLst>
              <a:ext uri="{FF2B5EF4-FFF2-40B4-BE49-F238E27FC236}">
                <a16:creationId xmlns:a16="http://schemas.microsoft.com/office/drawing/2014/main" id="{7CDB9692-2397-246C-30CA-E2791E1C9D55}"/>
              </a:ext>
            </a:extLst>
          </p:cNvPr>
          <p:cNvPicPr>
            <a:picLocks noChangeAspect="1"/>
          </p:cNvPicPr>
          <p:nvPr/>
        </p:nvPicPr>
        <p:blipFill>
          <a:blip r:embed="rId3"/>
          <a:stretch>
            <a:fillRect/>
          </a:stretch>
        </p:blipFill>
        <p:spPr>
          <a:xfrm>
            <a:off x="9945860" y="174173"/>
            <a:ext cx="761210" cy="747445"/>
          </a:xfrm>
          <a:prstGeom prst="rect">
            <a:avLst/>
          </a:prstGeom>
        </p:spPr>
      </p:pic>
      <p:pic>
        <p:nvPicPr>
          <p:cNvPr id="12" name="Picture 11">
            <a:extLst>
              <a:ext uri="{FF2B5EF4-FFF2-40B4-BE49-F238E27FC236}">
                <a16:creationId xmlns:a16="http://schemas.microsoft.com/office/drawing/2014/main" id="{9D58CEEB-ED28-0301-BEE5-0E03F43D976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72936" y="5565073"/>
            <a:ext cx="761210" cy="747445"/>
          </a:xfrm>
          <a:prstGeom prst="rect">
            <a:avLst/>
          </a:prstGeom>
        </p:spPr>
      </p:pic>
      <p:pic>
        <p:nvPicPr>
          <p:cNvPr id="13" name="Picture 12">
            <a:extLst>
              <a:ext uri="{FF2B5EF4-FFF2-40B4-BE49-F238E27FC236}">
                <a16:creationId xmlns:a16="http://schemas.microsoft.com/office/drawing/2014/main" id="{A96F9C94-37C4-5032-8739-3D4D2E88917E}"/>
              </a:ext>
            </a:extLst>
          </p:cNvPr>
          <p:cNvPicPr>
            <a:picLocks noChangeAspect="1"/>
          </p:cNvPicPr>
          <p:nvPr/>
        </p:nvPicPr>
        <p:blipFill>
          <a:blip r:embed="rId3"/>
          <a:stretch>
            <a:fillRect/>
          </a:stretch>
        </p:blipFill>
        <p:spPr>
          <a:xfrm>
            <a:off x="1257742" y="322402"/>
            <a:ext cx="454375" cy="446159"/>
          </a:xfrm>
          <a:prstGeom prst="rect">
            <a:avLst/>
          </a:prstGeom>
        </p:spPr>
      </p:pic>
      <p:sp>
        <p:nvSpPr>
          <p:cNvPr id="10" name="TextBox 9">
            <a:extLst>
              <a:ext uri="{FF2B5EF4-FFF2-40B4-BE49-F238E27FC236}">
                <a16:creationId xmlns:a16="http://schemas.microsoft.com/office/drawing/2014/main" id="{F9DA0BC4-6944-C2F1-0ED4-4A5B712B4BA5}"/>
              </a:ext>
            </a:extLst>
          </p:cNvPr>
          <p:cNvSpPr txBox="1"/>
          <p:nvPr/>
        </p:nvSpPr>
        <p:spPr>
          <a:xfrm>
            <a:off x="3584672" y="1423487"/>
            <a:ext cx="3691259" cy="4889031"/>
          </a:xfrm>
          <a:prstGeom prst="rect">
            <a:avLst/>
          </a:prstGeom>
          <a:noFill/>
        </p:spPr>
        <p:txBody>
          <a:bodyPr wrap="square" rtlCol="0">
            <a:spAutoFit/>
          </a:bodyPr>
          <a:lstStyle/>
          <a:p>
            <a:pPr marL="0" indent="0">
              <a:lnSpc>
                <a:spcPct val="150000"/>
              </a:lnSpc>
              <a:spcAft>
                <a:spcPts val="800"/>
              </a:spcAft>
              <a:buNone/>
            </a:pPr>
            <a:r>
              <a:rPr lang="en-GB" sz="1600" b="1" dirty="0">
                <a:latin typeface="Arial" panose="020B0604020202020204" pitchFamily="34" charset="0"/>
                <a:cs typeface="Arial" panose="020B0604020202020204" pitchFamily="34" charset="0"/>
              </a:rPr>
              <a:t>Cluster</a:t>
            </a:r>
          </a:p>
          <a:p>
            <a:pPr marL="0" indent="0">
              <a:lnSpc>
                <a:spcPct val="150000"/>
              </a:lnSpc>
              <a:spcAft>
                <a:spcPts val="800"/>
              </a:spcAft>
              <a:buNone/>
            </a:pPr>
            <a:r>
              <a:rPr lang="en-GB" sz="1600" dirty="0">
                <a:latin typeface="Arial" panose="020B0604020202020204" pitchFamily="34" charset="0"/>
                <a:cs typeface="Arial" panose="020B0604020202020204" pitchFamily="34" charset="0"/>
              </a:rPr>
              <a:t>2 or more cases (not suspected to be linked) from the same school or early years setting)</a:t>
            </a:r>
          </a:p>
          <a:p>
            <a:pPr marL="0" indent="0">
              <a:lnSpc>
                <a:spcPct val="150000"/>
              </a:lnSpc>
              <a:spcAft>
                <a:spcPts val="800"/>
              </a:spcAft>
              <a:buNone/>
            </a:pPr>
            <a:r>
              <a:rPr lang="en-GB" sz="1600" b="1" dirty="0">
                <a:latin typeface="Arial" panose="020B0604020202020204" pitchFamily="34" charset="0"/>
                <a:cs typeface="Arial" panose="020B0604020202020204" pitchFamily="34" charset="0"/>
              </a:rPr>
              <a:t>End of cluster</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No confirmed cases in the last 14 days within the nursery / school</a:t>
            </a:r>
          </a:p>
          <a:p>
            <a:pPr marL="0" indent="0">
              <a:lnSpc>
                <a:spcPct val="150000"/>
              </a:lnSpc>
              <a:spcAft>
                <a:spcPts val="800"/>
              </a:spcAft>
              <a:buNone/>
            </a:pPr>
            <a:endParaRPr lang="en-GB" sz="1600" dirty="0">
              <a:latin typeface="Arial" panose="020B0604020202020204" pitchFamily="34" charset="0"/>
              <a:cs typeface="Arial" panose="020B0604020202020204" pitchFamily="34" charset="0"/>
            </a:endParaRPr>
          </a:p>
          <a:p>
            <a:pPr>
              <a:lnSpc>
                <a:spcPct val="150000"/>
              </a:lnSpc>
              <a:spcAft>
                <a:spcPts val="800"/>
              </a:spcAft>
            </a:pPr>
            <a:r>
              <a:rPr lang="en-GB" sz="1600" b="1" dirty="0">
                <a:latin typeface="Arial" panose="020B0604020202020204" pitchFamily="34" charset="0"/>
                <a:cs typeface="Arial" panose="020B0604020202020204" pitchFamily="34" charset="0"/>
              </a:rPr>
              <a:t>Outbreak (excluding COVID-19)</a:t>
            </a:r>
            <a:r>
              <a:rPr lang="en-GB" sz="1600" dirty="0">
                <a:effectLst/>
                <a:latin typeface="Arial" panose="020B0604020202020204" pitchFamily="34" charset="0"/>
                <a:ea typeface="Yu Mincho" panose="020B0400000000000000" pitchFamily="18" charset="-128"/>
                <a:cs typeface="Arial" panose="020B0604020202020204" pitchFamily="34" charset="0"/>
              </a:rPr>
              <a:t>        </a:t>
            </a:r>
            <a:br>
              <a:rPr lang="en-GB" sz="1600" dirty="0">
                <a:effectLst/>
                <a:latin typeface="Arial" panose="020B0604020202020204" pitchFamily="34" charset="0"/>
                <a:ea typeface="Yu Mincho" panose="020B0400000000000000" pitchFamily="18" charset="-128"/>
                <a:cs typeface="Arial" panose="020B0604020202020204" pitchFamily="34" charset="0"/>
              </a:rPr>
            </a:br>
            <a:r>
              <a:rPr lang="en-GB" sz="1600" dirty="0">
                <a:effectLst/>
                <a:latin typeface="Arial" panose="020B0604020202020204" pitchFamily="34" charset="0"/>
                <a:ea typeface="Yu Mincho" panose="020B0400000000000000" pitchFamily="18" charset="-128"/>
                <a:cs typeface="Arial" panose="020B0604020202020204" pitchFamily="34" charset="0"/>
              </a:rPr>
              <a:t> 2 or more confirmed cases of a respiratory infection likely to </a:t>
            </a:r>
            <a:r>
              <a:rPr lang="en-GB" sz="1600" dirty="0">
                <a:latin typeface="Arial" panose="020B0604020202020204" pitchFamily="34" charset="0"/>
                <a:ea typeface="Yu Mincho" panose="020B0400000000000000" pitchFamily="18" charset="-128"/>
                <a:cs typeface="Arial" panose="020B0604020202020204" pitchFamily="34" charset="0"/>
              </a:rPr>
              <a:t>have had contact with one another.</a:t>
            </a:r>
          </a:p>
        </p:txBody>
      </p:sp>
      <p:sp>
        <p:nvSpPr>
          <p:cNvPr id="14" name="TextBox 13">
            <a:extLst>
              <a:ext uri="{FF2B5EF4-FFF2-40B4-BE49-F238E27FC236}">
                <a16:creationId xmlns:a16="http://schemas.microsoft.com/office/drawing/2014/main" id="{D9D1E9B2-9379-EEF7-8338-7835453F2F35}"/>
              </a:ext>
            </a:extLst>
          </p:cNvPr>
          <p:cNvSpPr txBox="1"/>
          <p:nvPr/>
        </p:nvSpPr>
        <p:spPr>
          <a:xfrm>
            <a:off x="7842580" y="1255703"/>
            <a:ext cx="4087967" cy="5324663"/>
          </a:xfrm>
          <a:prstGeom prst="rect">
            <a:avLst/>
          </a:prstGeom>
          <a:noFill/>
        </p:spPr>
        <p:txBody>
          <a:bodyPr wrap="square" rtlCol="0">
            <a:spAutoFit/>
          </a:bodyPr>
          <a:lstStyle/>
          <a:p>
            <a:pPr marL="0" indent="0">
              <a:lnSpc>
                <a:spcPct val="150000"/>
              </a:lnSpc>
              <a:spcAft>
                <a:spcPts val="800"/>
              </a:spcAft>
              <a:buNone/>
            </a:pPr>
            <a:r>
              <a:rPr lang="en-GB" sz="1600" b="1" dirty="0">
                <a:latin typeface="Arial"/>
                <a:cs typeface="Arial"/>
              </a:rPr>
              <a:t>End of isolation          </a:t>
            </a:r>
            <a:br>
              <a:rPr lang="en-GB" sz="1600" b="1" dirty="0">
                <a:latin typeface="Arial"/>
                <a:cs typeface="Arial"/>
              </a:rPr>
            </a:br>
            <a:r>
              <a:rPr lang="en-GB" sz="1600" dirty="0">
                <a:latin typeface="Arial"/>
                <a:cs typeface="Arial"/>
              </a:rPr>
              <a:t>The date wherein an infected </a:t>
            </a:r>
            <a:r>
              <a:rPr lang="en-GB" sz="1600" b="1" dirty="0">
                <a:latin typeface="Arial"/>
                <a:cs typeface="Arial"/>
              </a:rPr>
              <a:t>staff / pupil</a:t>
            </a:r>
            <a:r>
              <a:rPr lang="en-GB" sz="1600" dirty="0">
                <a:latin typeface="Arial"/>
                <a:cs typeface="Arial"/>
              </a:rPr>
              <a:t> is safe to come out of isolation as there are no signs of active infection. </a:t>
            </a:r>
            <a:r>
              <a:rPr lang="en-GB" sz="1600" i="1" dirty="0">
                <a:latin typeface="Arial"/>
                <a:cs typeface="Arial"/>
              </a:rPr>
              <a:t>For some infectious diseases, this will occur after a certain number of days and for others infections, antibiotics may be required. </a:t>
            </a:r>
          </a:p>
          <a:p>
            <a:pPr marL="0" indent="0">
              <a:lnSpc>
                <a:spcPct val="150000"/>
              </a:lnSpc>
              <a:spcAft>
                <a:spcPts val="800"/>
              </a:spcAft>
              <a:buNone/>
            </a:pPr>
            <a:r>
              <a:rPr lang="en-GB" sz="1600" b="1" dirty="0">
                <a:latin typeface="Arial"/>
                <a:cs typeface="Arial"/>
              </a:rPr>
              <a:t>End of Outbreak           </a:t>
            </a:r>
            <a:br>
              <a:rPr lang="en-GB" sz="1600" dirty="0">
                <a:latin typeface="Arial"/>
                <a:cs typeface="Arial"/>
              </a:rPr>
            </a:br>
            <a:r>
              <a:rPr lang="en-GB" sz="1600" dirty="0">
                <a:latin typeface="Arial"/>
                <a:cs typeface="Arial"/>
              </a:rPr>
              <a:t>The date wherein a </a:t>
            </a:r>
            <a:r>
              <a:rPr lang="en-GB" sz="1600" b="1" dirty="0">
                <a:latin typeface="Arial"/>
                <a:cs typeface="Arial"/>
              </a:rPr>
              <a:t>setting</a:t>
            </a:r>
            <a:r>
              <a:rPr lang="en-GB" sz="1600" dirty="0">
                <a:latin typeface="Arial"/>
                <a:cs typeface="Arial"/>
              </a:rPr>
              <a:t> no longer has new cases for a specific duration of time (varies depending on infectious disease). </a:t>
            </a:r>
            <a:r>
              <a:rPr lang="en-GB" sz="1600" u="sng" dirty="0">
                <a:latin typeface="Arial"/>
                <a:cs typeface="Arial"/>
              </a:rPr>
              <a:t>Outbreak manager will inform setting that outbreak is closed and setting </a:t>
            </a:r>
            <a:r>
              <a:rPr lang="en-GB" sz="1600" dirty="0">
                <a:latin typeface="Arial"/>
                <a:cs typeface="Arial"/>
              </a:rPr>
              <a:t>will stand down outbreak measures in contingency.</a:t>
            </a:r>
            <a:endParaRPr lang="en-GB" sz="1600" dirty="0"/>
          </a:p>
        </p:txBody>
      </p:sp>
      <p:pic>
        <p:nvPicPr>
          <p:cNvPr id="15" name="Picture 14">
            <a:extLst>
              <a:ext uri="{FF2B5EF4-FFF2-40B4-BE49-F238E27FC236}">
                <a16:creationId xmlns:a16="http://schemas.microsoft.com/office/drawing/2014/main" id="{C8223DB3-4C44-D364-36C1-C1BF2DB965C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212749" y="4019106"/>
            <a:ext cx="463011" cy="454638"/>
          </a:xfrm>
          <a:prstGeom prst="rect">
            <a:avLst/>
          </a:prstGeom>
        </p:spPr>
      </p:pic>
      <p:sp>
        <p:nvSpPr>
          <p:cNvPr id="4" name="TextBox 3">
            <a:extLst>
              <a:ext uri="{FF2B5EF4-FFF2-40B4-BE49-F238E27FC236}">
                <a16:creationId xmlns:a16="http://schemas.microsoft.com/office/drawing/2014/main" id="{7CA89017-6613-BAFA-D117-7D1BE3AF2252}"/>
              </a:ext>
            </a:extLst>
          </p:cNvPr>
          <p:cNvSpPr txBox="1"/>
          <p:nvPr/>
        </p:nvSpPr>
        <p:spPr>
          <a:xfrm>
            <a:off x="192137" y="1447535"/>
            <a:ext cx="3019203" cy="4370427"/>
          </a:xfrm>
          <a:prstGeom prst="rect">
            <a:avLst/>
          </a:prstGeom>
          <a:noFill/>
        </p:spPr>
        <p:txBody>
          <a:bodyPr wrap="square" rtlCol="0">
            <a:spAutoFit/>
          </a:bodyPr>
          <a:lstStyle/>
          <a:p>
            <a:pPr marL="0" indent="0">
              <a:lnSpc>
                <a:spcPct val="150000"/>
              </a:lnSpc>
              <a:spcAft>
                <a:spcPts val="800"/>
              </a:spcAft>
              <a:buNone/>
            </a:pPr>
            <a:r>
              <a:rPr lang="en-GB" sz="1600" b="1" dirty="0">
                <a:latin typeface="Arial" panose="020B0604020202020204" pitchFamily="34" charset="0"/>
                <a:cs typeface="Arial" panose="020B0604020202020204" pitchFamily="34" charset="0"/>
              </a:rPr>
              <a:t>Close contacts</a:t>
            </a:r>
          </a:p>
          <a:p>
            <a:pPr marL="0" indent="0">
              <a:lnSpc>
                <a:spcPct val="150000"/>
              </a:lnSpc>
              <a:spcAft>
                <a:spcPts val="800"/>
              </a:spcAft>
              <a:buNone/>
            </a:pPr>
            <a:r>
              <a:rPr lang="en-GB" sz="1600" dirty="0">
                <a:latin typeface="Arial" panose="020B0604020202020204" pitchFamily="34" charset="0"/>
                <a:cs typeface="Arial" panose="020B0604020202020204" pitchFamily="34" charset="0"/>
              </a:rPr>
              <a:t>Any person who has face to face contact with an infected person or any person who spends more than 15min within 2 metres of an infected person.</a:t>
            </a:r>
          </a:p>
          <a:p>
            <a:pPr>
              <a:lnSpc>
                <a:spcPct val="150000"/>
              </a:lnSpc>
              <a:spcAft>
                <a:spcPts val="800"/>
              </a:spcAft>
            </a:pPr>
            <a:r>
              <a:rPr lang="en-GB" sz="1600" b="1" dirty="0">
                <a:latin typeface="Arial" panose="020B0604020202020204" pitchFamily="34" charset="0"/>
                <a:cs typeface="Arial" panose="020B0604020202020204" pitchFamily="34" charset="0"/>
              </a:rPr>
              <a:t>Index case</a:t>
            </a:r>
            <a:r>
              <a:rPr lang="en-GB" sz="1600" dirty="0">
                <a:effectLst/>
                <a:latin typeface="Arial" panose="020B0604020202020204" pitchFamily="34" charset="0"/>
                <a:ea typeface="Yu Mincho" panose="020B0400000000000000" pitchFamily="18" charset="-128"/>
                <a:cs typeface="Arial" panose="020B0604020202020204" pitchFamily="34" charset="0"/>
              </a:rPr>
              <a:t>      </a:t>
            </a:r>
            <a:br>
              <a:rPr lang="en-GB" sz="1600" dirty="0">
                <a:effectLst/>
                <a:latin typeface="Arial" panose="020B0604020202020204" pitchFamily="34" charset="0"/>
                <a:ea typeface="Yu Mincho" panose="020B0400000000000000" pitchFamily="18" charset="-128"/>
                <a:cs typeface="Arial" panose="020B0604020202020204" pitchFamily="34" charset="0"/>
              </a:rPr>
            </a:br>
            <a:r>
              <a:rPr lang="en-GB" sz="1600" dirty="0">
                <a:latin typeface="Arial" panose="020B0604020202020204" pitchFamily="34" charset="0"/>
                <a:ea typeface="Yu Mincho" panose="020B0400000000000000" pitchFamily="18" charset="-128"/>
                <a:cs typeface="Arial" panose="020B0604020202020204" pitchFamily="34" charset="0"/>
              </a:rPr>
              <a:t>The first suspected or confirmed case identified within the setting.</a:t>
            </a:r>
            <a:endParaRPr lang="en-GB" sz="1600" u="sng" dirty="0">
              <a:solidFill>
                <a:schemeClr val="tx1"/>
              </a:solidFill>
              <a:effectLst/>
              <a:latin typeface="Arial" panose="020B0604020202020204" pitchFamily="34" charset="0"/>
              <a:ea typeface="Yu Mincho" panose="020B0400000000000000" pitchFamily="18" charset="-128"/>
              <a:cs typeface="Arial" panose="020B0604020202020204" pitchFamily="34" charset="0"/>
            </a:endParaRPr>
          </a:p>
          <a:p>
            <a:endParaRPr lang="en-GB" dirty="0"/>
          </a:p>
        </p:txBody>
      </p:sp>
    </p:spTree>
    <p:extLst>
      <p:ext uri="{BB962C8B-B14F-4D97-AF65-F5344CB8AC3E}">
        <p14:creationId xmlns:p14="http://schemas.microsoft.com/office/powerpoint/2010/main" val="239399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084FF67-E702-8B56-5A94-0D6CA36F86FE}"/>
              </a:ext>
            </a:extLst>
          </p:cNvPr>
          <p:cNvSpPr/>
          <p:nvPr/>
        </p:nvSpPr>
        <p:spPr>
          <a:xfrm>
            <a:off x="414212" y="1939587"/>
            <a:ext cx="5003235" cy="30563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3D11A9DC-13DD-30C4-967B-352ADFE193DD}"/>
              </a:ext>
            </a:extLst>
          </p:cNvPr>
          <p:cNvSpPr>
            <a:spLocks noGrp="1"/>
          </p:cNvSpPr>
          <p:nvPr>
            <p:ph type="title"/>
          </p:nvPr>
        </p:nvSpPr>
        <p:spPr>
          <a:xfrm>
            <a:off x="509427" y="196347"/>
            <a:ext cx="10412002" cy="1344467"/>
          </a:xfrm>
        </p:spPr>
        <p:txBody>
          <a:bodyPr>
            <a:normAutofit/>
          </a:bodyPr>
          <a:lstStyle/>
          <a:p>
            <a:r>
              <a:rPr lang="en-GB" sz="3800" dirty="0">
                <a:latin typeface="Arial"/>
                <a:cs typeface="Arial"/>
              </a:rPr>
              <a:t>COVID-19 Outbreak Threshold Criteria</a:t>
            </a:r>
            <a:endParaRPr lang="en-GB" sz="3800" dirty="0"/>
          </a:p>
        </p:txBody>
      </p:sp>
      <p:sp>
        <p:nvSpPr>
          <p:cNvPr id="6" name="Content Placeholder 2">
            <a:extLst>
              <a:ext uri="{FF2B5EF4-FFF2-40B4-BE49-F238E27FC236}">
                <a16:creationId xmlns:a16="http://schemas.microsoft.com/office/drawing/2014/main" id="{493EC5BC-79F9-644B-E83B-8AE59C37F7AC}"/>
              </a:ext>
            </a:extLst>
          </p:cNvPr>
          <p:cNvSpPr txBox="1">
            <a:spLocks/>
          </p:cNvSpPr>
          <p:nvPr/>
        </p:nvSpPr>
        <p:spPr>
          <a:xfrm>
            <a:off x="1858933" y="3436663"/>
            <a:ext cx="3693461" cy="47190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latin typeface="Arial"/>
              <a:cs typeface="Arial"/>
            </a:endParaRPr>
          </a:p>
        </p:txBody>
      </p:sp>
      <p:pic>
        <p:nvPicPr>
          <p:cNvPr id="19" name="Picture 18">
            <a:extLst>
              <a:ext uri="{FF2B5EF4-FFF2-40B4-BE49-F238E27FC236}">
                <a16:creationId xmlns:a16="http://schemas.microsoft.com/office/drawing/2014/main" id="{43559CEB-E56C-F9D9-4D78-E68AC21FE2E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651725" y="5641517"/>
            <a:ext cx="761210" cy="747445"/>
          </a:xfrm>
          <a:prstGeom prst="rect">
            <a:avLst/>
          </a:prstGeom>
        </p:spPr>
      </p:pic>
      <p:pic>
        <p:nvPicPr>
          <p:cNvPr id="20" name="Picture 19">
            <a:extLst>
              <a:ext uri="{FF2B5EF4-FFF2-40B4-BE49-F238E27FC236}">
                <a16:creationId xmlns:a16="http://schemas.microsoft.com/office/drawing/2014/main" id="{626D08BE-9356-B4C9-80F3-4E5DF54EEFD7}"/>
              </a:ext>
            </a:extLst>
          </p:cNvPr>
          <p:cNvPicPr>
            <a:picLocks noChangeAspect="1"/>
          </p:cNvPicPr>
          <p:nvPr/>
        </p:nvPicPr>
        <p:blipFill>
          <a:blip r:embed="rId5"/>
          <a:stretch>
            <a:fillRect/>
          </a:stretch>
        </p:blipFill>
        <p:spPr>
          <a:xfrm>
            <a:off x="10940448" y="1381532"/>
            <a:ext cx="621647" cy="610406"/>
          </a:xfrm>
          <a:prstGeom prst="rect">
            <a:avLst/>
          </a:prstGeom>
        </p:spPr>
      </p:pic>
      <p:sp>
        <p:nvSpPr>
          <p:cNvPr id="8" name="TextBox 7">
            <a:extLst>
              <a:ext uri="{FF2B5EF4-FFF2-40B4-BE49-F238E27FC236}">
                <a16:creationId xmlns:a16="http://schemas.microsoft.com/office/drawing/2014/main" id="{086FC5DC-8069-2779-F280-4E04D76EB719}"/>
              </a:ext>
            </a:extLst>
          </p:cNvPr>
          <p:cNvSpPr txBox="1"/>
          <p:nvPr/>
        </p:nvSpPr>
        <p:spPr>
          <a:xfrm>
            <a:off x="414212" y="2197575"/>
            <a:ext cx="4812619" cy="2862322"/>
          </a:xfrm>
          <a:prstGeom prst="rect">
            <a:avLst/>
          </a:prstGeom>
          <a:noFill/>
        </p:spPr>
        <p:txBody>
          <a:bodyPr wrap="square" rtlCol="0">
            <a:spAutoFit/>
          </a:bodyPr>
          <a:lstStyle/>
          <a:p>
            <a:pPr algn="just">
              <a:lnSpc>
                <a:spcPct val="150000"/>
              </a:lnSpc>
            </a:pPr>
            <a:r>
              <a:rPr lang="en-GB" dirty="0">
                <a:effectLst/>
                <a:latin typeface="Arial" panose="020B0604020202020204" pitchFamily="34" charset="0"/>
                <a:cs typeface="Arial" panose="020B0604020202020204" pitchFamily="34" charset="0"/>
              </a:rPr>
              <a:t>5 children, pupils or staff who have likely to have mixed closely, test positive for COVID-19 within a 10-day period </a:t>
            </a:r>
            <a:r>
              <a:rPr lang="en-GB" i="1" dirty="0">
                <a:effectLst/>
                <a:latin typeface="Arial" panose="020B0604020202020204" pitchFamily="34" charset="0"/>
                <a:cs typeface="Arial" panose="020B0604020202020204" pitchFamily="34" charset="0"/>
              </a:rPr>
              <a:t>or </a:t>
            </a:r>
            <a:r>
              <a:rPr lang="en-GB" dirty="0">
                <a:effectLst/>
                <a:latin typeface="Arial" panose="020B0604020202020204" pitchFamily="34" charset="0"/>
                <a:cs typeface="Arial" panose="020B0604020202020204" pitchFamily="34" charset="0"/>
              </a:rPr>
              <a:t>10% of children, pupils, student or staff who are likely to have mixed closely test positive for COVID-19 within a 10-day period.</a:t>
            </a:r>
          </a:p>
          <a:p>
            <a:endParaRPr lang="en-GB" dirty="0"/>
          </a:p>
        </p:txBody>
      </p:sp>
      <p:sp>
        <p:nvSpPr>
          <p:cNvPr id="13" name="Rectangle: Rounded Corners 12">
            <a:extLst>
              <a:ext uri="{FF2B5EF4-FFF2-40B4-BE49-F238E27FC236}">
                <a16:creationId xmlns:a16="http://schemas.microsoft.com/office/drawing/2014/main" id="{E82E5244-EC70-24F3-B668-8BEEAD2561FA}"/>
              </a:ext>
            </a:extLst>
          </p:cNvPr>
          <p:cNvSpPr/>
          <p:nvPr/>
        </p:nvSpPr>
        <p:spPr>
          <a:xfrm>
            <a:off x="6324620" y="1939588"/>
            <a:ext cx="5003235" cy="33031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sp>
        <p:nvSpPr>
          <p:cNvPr id="18" name="TextBox 17">
            <a:extLst>
              <a:ext uri="{FF2B5EF4-FFF2-40B4-BE49-F238E27FC236}">
                <a16:creationId xmlns:a16="http://schemas.microsoft.com/office/drawing/2014/main" id="{21D06EE0-2F63-C281-C439-16B02C2E366E}"/>
              </a:ext>
            </a:extLst>
          </p:cNvPr>
          <p:cNvSpPr txBox="1"/>
          <p:nvPr/>
        </p:nvSpPr>
        <p:spPr>
          <a:xfrm>
            <a:off x="6461756" y="2109122"/>
            <a:ext cx="4590057" cy="2949525"/>
          </a:xfrm>
          <a:prstGeom prst="rect">
            <a:avLst/>
          </a:prstGeom>
          <a:noFill/>
        </p:spPr>
        <p:txBody>
          <a:bodyPr wrap="square" rtlCol="0">
            <a:spAutoFit/>
          </a:bodyPr>
          <a:lstStyle/>
          <a:p>
            <a:pPr algn="just">
              <a:lnSpc>
                <a:spcPct val="150000"/>
              </a:lnSpc>
            </a:pPr>
            <a:r>
              <a:rPr lang="en-GB" dirty="0">
                <a:effectLst/>
                <a:latin typeface="Arial" panose="020B0604020202020204" pitchFamily="34" charset="0"/>
                <a:ea typeface="Calibri" panose="020F0502020204030204" pitchFamily="34" charset="0"/>
                <a:cs typeface="Arial" panose="020B0604020202020204" pitchFamily="34" charset="0"/>
              </a:rPr>
              <a:t>Residential settings, and settings that operate with 20 or fewer children, pupils, students and staff at any one time:</a:t>
            </a:r>
          </a:p>
          <a:p>
            <a:pPr algn="just">
              <a:lnSpc>
                <a:spcPct val="150000"/>
              </a:lnSpc>
            </a:pPr>
            <a:r>
              <a:rPr lang="en-GB" dirty="0">
                <a:effectLst/>
                <a:latin typeface="Arial" panose="020B0604020202020204" pitchFamily="34" charset="0"/>
                <a:ea typeface="Calibri" panose="020F0502020204030204" pitchFamily="34" charset="0"/>
                <a:cs typeface="Arial" panose="020B0604020202020204" pitchFamily="34" charset="0"/>
              </a:rPr>
              <a:t>2 children, pupils, students, and staff, who are likely to have mixed closely, test positive for COVID-19 within a 10-day period.</a:t>
            </a:r>
          </a:p>
        </p:txBody>
      </p:sp>
      <p:sp>
        <p:nvSpPr>
          <p:cNvPr id="23" name="TextBox 22">
            <a:extLst>
              <a:ext uri="{FF2B5EF4-FFF2-40B4-BE49-F238E27FC236}">
                <a16:creationId xmlns:a16="http://schemas.microsoft.com/office/drawing/2014/main" id="{32C87300-8FDF-48A1-E364-93E0445ED4CF}"/>
              </a:ext>
            </a:extLst>
          </p:cNvPr>
          <p:cNvSpPr txBox="1"/>
          <p:nvPr/>
        </p:nvSpPr>
        <p:spPr>
          <a:xfrm>
            <a:off x="6461756" y="1492244"/>
            <a:ext cx="3513221"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SEND settings </a:t>
            </a:r>
          </a:p>
        </p:txBody>
      </p:sp>
      <p:sp>
        <p:nvSpPr>
          <p:cNvPr id="24" name="TextBox 23">
            <a:extLst>
              <a:ext uri="{FF2B5EF4-FFF2-40B4-BE49-F238E27FC236}">
                <a16:creationId xmlns:a16="http://schemas.microsoft.com/office/drawing/2014/main" id="{43AAEF09-FF78-DC96-15FE-65979ECD0197}"/>
              </a:ext>
            </a:extLst>
          </p:cNvPr>
          <p:cNvSpPr txBox="1"/>
          <p:nvPr/>
        </p:nvSpPr>
        <p:spPr>
          <a:xfrm>
            <a:off x="490408" y="1492764"/>
            <a:ext cx="3513221"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Mainstream settings </a:t>
            </a:r>
          </a:p>
        </p:txBody>
      </p:sp>
      <p:pic>
        <p:nvPicPr>
          <p:cNvPr id="7" name="Picture 9" descr="Diagram&#10;&#10;Description automatically generated">
            <a:extLst>
              <a:ext uri="{FF2B5EF4-FFF2-40B4-BE49-F238E27FC236}">
                <a16:creationId xmlns:a16="http://schemas.microsoft.com/office/drawing/2014/main" id="{732D141D-8268-36C0-0C58-9E38FA5218C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858933" y="5242743"/>
            <a:ext cx="1310987" cy="1344469"/>
          </a:xfrm>
          <a:prstGeom prst="rect">
            <a:avLst/>
          </a:prstGeom>
        </p:spPr>
      </p:pic>
    </p:spTree>
    <p:extLst>
      <p:ext uri="{BB962C8B-B14F-4D97-AF65-F5344CB8AC3E}">
        <p14:creationId xmlns:p14="http://schemas.microsoft.com/office/powerpoint/2010/main" val="61792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E512CC-39A1-BDB8-1BF9-01E6574698A1}"/>
              </a:ext>
            </a:extLst>
          </p:cNvPr>
          <p:cNvSpPr/>
          <p:nvPr/>
        </p:nvSpPr>
        <p:spPr>
          <a:xfrm>
            <a:off x="9134374" y="516425"/>
            <a:ext cx="2831601" cy="480150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sp>
        <p:nvSpPr>
          <p:cNvPr id="2" name="Title 1">
            <a:extLst>
              <a:ext uri="{FF2B5EF4-FFF2-40B4-BE49-F238E27FC236}">
                <a16:creationId xmlns:a16="http://schemas.microsoft.com/office/drawing/2014/main" id="{032777D9-23B2-F267-FEBB-CFD7D30AB203}"/>
              </a:ext>
            </a:extLst>
          </p:cNvPr>
          <p:cNvSpPr>
            <a:spLocks noGrp="1"/>
          </p:cNvSpPr>
          <p:nvPr>
            <p:ph type="title"/>
          </p:nvPr>
        </p:nvSpPr>
        <p:spPr>
          <a:xfrm>
            <a:off x="198356" y="121821"/>
            <a:ext cx="10309257" cy="1325563"/>
          </a:xfrm>
        </p:spPr>
        <p:txBody>
          <a:bodyPr>
            <a:normAutofit/>
          </a:bodyPr>
          <a:lstStyle/>
          <a:p>
            <a:r>
              <a:rPr lang="en-GB" sz="2800" dirty="0">
                <a:latin typeface="Arial"/>
                <a:cs typeface="Arial"/>
              </a:rPr>
              <a:t>Infection timeline </a:t>
            </a:r>
            <a:endParaRPr lang="en-GB" sz="2800" dirty="0"/>
          </a:p>
        </p:txBody>
      </p:sp>
      <p:pic>
        <p:nvPicPr>
          <p:cNvPr id="8" name="Content Placeholder 7" descr="Diagram&#10;&#10;Description automatically generated with medium confidence">
            <a:extLst>
              <a:ext uri="{FF2B5EF4-FFF2-40B4-BE49-F238E27FC236}">
                <a16:creationId xmlns:a16="http://schemas.microsoft.com/office/drawing/2014/main" id="{D61CCDDF-8D61-604A-34FD-1371219135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7078" y="1847758"/>
            <a:ext cx="8569841" cy="3379824"/>
          </a:xfrm>
          <a:ln>
            <a:noFill/>
          </a:ln>
        </p:spPr>
      </p:pic>
      <p:cxnSp>
        <p:nvCxnSpPr>
          <p:cNvPr id="9" name="Straight Arrow Connector 8">
            <a:extLst>
              <a:ext uri="{FF2B5EF4-FFF2-40B4-BE49-F238E27FC236}">
                <a16:creationId xmlns:a16="http://schemas.microsoft.com/office/drawing/2014/main" id="{19D196F3-70E9-3381-1F3E-8964CB5FAFCC}"/>
              </a:ext>
            </a:extLst>
          </p:cNvPr>
          <p:cNvCxnSpPr>
            <a:cxnSpLocks/>
          </p:cNvCxnSpPr>
          <p:nvPr/>
        </p:nvCxnSpPr>
        <p:spPr>
          <a:xfrm>
            <a:off x="3563971" y="3094773"/>
            <a:ext cx="0" cy="18070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7048BA84-50A2-FF33-E7C5-B11639F288A0}"/>
              </a:ext>
            </a:extLst>
          </p:cNvPr>
          <p:cNvSpPr txBox="1"/>
          <p:nvPr/>
        </p:nvSpPr>
        <p:spPr>
          <a:xfrm>
            <a:off x="3215959" y="5386537"/>
            <a:ext cx="4274050" cy="1107996"/>
          </a:xfrm>
          <a:prstGeom prst="rect">
            <a:avLst/>
          </a:prstGeom>
          <a:noFill/>
        </p:spPr>
        <p:txBody>
          <a:bodyPr wrap="square" rtlCol="0">
            <a:spAutoFit/>
          </a:bodyPr>
          <a:lstStyle/>
          <a:p>
            <a:pPr algn="ctr"/>
            <a:r>
              <a:rPr lang="en-GB" sz="1600" dirty="0">
                <a:latin typeface="Arial" panose="020B0604020202020204" pitchFamily="34" charset="0"/>
                <a:ea typeface="Yu Mincho" panose="020B0400000000000000" pitchFamily="18" charset="-128"/>
                <a:cs typeface="Arial" panose="020B0604020202020204" pitchFamily="34" charset="0"/>
              </a:rPr>
              <a:t>T</a:t>
            </a:r>
            <a:r>
              <a:rPr lang="en-GB" sz="1600" dirty="0">
                <a:solidFill>
                  <a:schemeClr val="tx1"/>
                </a:solidFill>
                <a:effectLst/>
                <a:latin typeface="Arial" panose="020B0604020202020204" pitchFamily="34" charset="0"/>
                <a:ea typeface="Yu Mincho" panose="020B0400000000000000" pitchFamily="18" charset="-128"/>
                <a:cs typeface="Arial" panose="020B0604020202020204" pitchFamily="34" charset="0"/>
              </a:rPr>
              <a:t>ime between catching infection and onset of symptoms. </a:t>
            </a:r>
            <a:r>
              <a:rPr lang="en-GB" sz="1600" dirty="0">
                <a:latin typeface="Arial" panose="020B0604020202020204" pitchFamily="34" charset="0"/>
                <a:ea typeface="Yu Mincho" panose="020B0400000000000000" pitchFamily="18" charset="-128"/>
                <a:cs typeface="Arial" panose="020B0604020202020204" pitchFamily="34" charset="0"/>
              </a:rPr>
              <a:t>O</a:t>
            </a:r>
            <a:r>
              <a:rPr lang="en-GB" sz="1600" dirty="0">
                <a:solidFill>
                  <a:schemeClr val="tx1"/>
                </a:solidFill>
                <a:effectLst/>
                <a:latin typeface="Arial" panose="020B0604020202020204" pitchFamily="34" charset="0"/>
                <a:ea typeface="Yu Mincho" panose="020B0400000000000000" pitchFamily="18" charset="-128"/>
                <a:cs typeface="Arial" panose="020B0604020202020204" pitchFamily="34" charset="0"/>
              </a:rPr>
              <a:t>ften when transmission occurs due to blind spreading.  </a:t>
            </a:r>
          </a:p>
          <a:p>
            <a:endParaRPr lang="en-GB" dirty="0"/>
          </a:p>
        </p:txBody>
      </p:sp>
      <p:sp>
        <p:nvSpPr>
          <p:cNvPr id="30" name="TextBox 29">
            <a:extLst>
              <a:ext uri="{FF2B5EF4-FFF2-40B4-BE49-F238E27FC236}">
                <a16:creationId xmlns:a16="http://schemas.microsoft.com/office/drawing/2014/main" id="{AC1F54F6-4685-903B-2A70-268631DFD455}"/>
              </a:ext>
            </a:extLst>
          </p:cNvPr>
          <p:cNvSpPr txBox="1"/>
          <p:nvPr/>
        </p:nvSpPr>
        <p:spPr>
          <a:xfrm>
            <a:off x="182991" y="5317926"/>
            <a:ext cx="2852335" cy="584775"/>
          </a:xfrm>
          <a:prstGeom prst="rect">
            <a:avLst/>
          </a:prstGeom>
          <a:noFill/>
        </p:spPr>
        <p:txBody>
          <a:bodyPr wrap="square">
            <a:spAutoFit/>
          </a:bodyPr>
          <a:lstStyle/>
          <a:p>
            <a:r>
              <a:rPr lang="en-GB" sz="1600" dirty="0">
                <a:latin typeface="Arial" panose="020B0604020202020204" pitchFamily="34" charset="0"/>
                <a:ea typeface="Yu Mincho" panose="020B0400000000000000" pitchFamily="18" charset="-128"/>
                <a:cs typeface="Arial" panose="020B0604020202020204" pitchFamily="34" charset="0"/>
              </a:rPr>
              <a:t>Contact with case during their infectious period</a:t>
            </a:r>
            <a:endParaRPr lang="en-GB" sz="1600" dirty="0">
              <a:effectLst/>
              <a:latin typeface="Arial" panose="020B0604020202020204" pitchFamily="34" charset="0"/>
              <a:ea typeface="Yu Mincho" panose="020B0400000000000000" pitchFamily="18" charset="-128"/>
              <a:cs typeface="Arial" panose="020B0604020202020204" pitchFamily="34" charset="0"/>
            </a:endParaRPr>
          </a:p>
        </p:txBody>
      </p:sp>
      <p:cxnSp>
        <p:nvCxnSpPr>
          <p:cNvPr id="31" name="Straight Arrow Connector 30">
            <a:extLst>
              <a:ext uri="{FF2B5EF4-FFF2-40B4-BE49-F238E27FC236}">
                <a16:creationId xmlns:a16="http://schemas.microsoft.com/office/drawing/2014/main" id="{BA986C9E-B951-F6A3-7624-5C3D7854AA7A}"/>
              </a:ext>
            </a:extLst>
          </p:cNvPr>
          <p:cNvCxnSpPr>
            <a:cxnSpLocks/>
          </p:cNvCxnSpPr>
          <p:nvPr/>
        </p:nvCxnSpPr>
        <p:spPr>
          <a:xfrm>
            <a:off x="641654" y="4678763"/>
            <a:ext cx="0" cy="4461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2B3DC49D-6175-5B0B-8F3F-95F8327F61D6}"/>
              </a:ext>
            </a:extLst>
          </p:cNvPr>
          <p:cNvSpPr txBox="1"/>
          <p:nvPr/>
        </p:nvSpPr>
        <p:spPr>
          <a:xfrm>
            <a:off x="8766282" y="680056"/>
            <a:ext cx="3212079" cy="4474238"/>
          </a:xfrm>
          <a:prstGeom prst="rect">
            <a:avLst/>
          </a:prstGeom>
          <a:noFill/>
        </p:spPr>
        <p:txBody>
          <a:bodyPr wrap="square" rtlCol="0">
            <a:spAutoFit/>
          </a:bodyPr>
          <a:lstStyle/>
          <a:p>
            <a:pPr lvl="1">
              <a:lnSpc>
                <a:spcPct val="150000"/>
              </a:lnSpc>
            </a:pPr>
            <a:r>
              <a:rPr lang="en-GB" sz="1350" dirty="0">
                <a:latin typeface="Arial" panose="020B0604020202020204" pitchFamily="34" charset="0"/>
                <a:cs typeface="Arial" panose="020B0604020202020204" pitchFamily="34" charset="0"/>
              </a:rPr>
              <a:t>For each infectious disease, the incubation period, infectious period and symptomatic period will </a:t>
            </a:r>
            <a:r>
              <a:rPr lang="en-GB" sz="1350" b="1" dirty="0">
                <a:latin typeface="Arial" panose="020B0604020202020204" pitchFamily="34" charset="0"/>
                <a:cs typeface="Arial" panose="020B0604020202020204" pitchFamily="34" charset="0"/>
              </a:rPr>
              <a:t>vary</a:t>
            </a:r>
            <a:r>
              <a:rPr lang="en-GB" sz="1350" dirty="0">
                <a:latin typeface="Arial" panose="020B0604020202020204" pitchFamily="34" charset="0"/>
                <a:cs typeface="Arial" panose="020B0604020202020204" pitchFamily="34" charset="0"/>
              </a:rPr>
              <a:t>.</a:t>
            </a:r>
          </a:p>
          <a:p>
            <a:pPr lvl="1">
              <a:lnSpc>
                <a:spcPct val="150000"/>
              </a:lnSpc>
            </a:pPr>
            <a:endParaRPr lang="en-GB" sz="800" dirty="0">
              <a:latin typeface="Arial" panose="020B0604020202020204" pitchFamily="34" charset="0"/>
              <a:cs typeface="Arial" panose="020B0604020202020204" pitchFamily="34" charset="0"/>
            </a:endParaRPr>
          </a:p>
          <a:p>
            <a:pPr lvl="1">
              <a:lnSpc>
                <a:spcPct val="150000"/>
              </a:lnSpc>
            </a:pPr>
            <a:r>
              <a:rPr lang="en-GB" sz="1350" i="1" dirty="0">
                <a:latin typeface="Arial" panose="020B0604020202020204" pitchFamily="34" charset="0"/>
                <a:cs typeface="Arial" panose="020B0604020202020204" pitchFamily="34" charset="0"/>
              </a:rPr>
              <a:t>For example: the usual incubation period for </a:t>
            </a:r>
            <a:r>
              <a:rPr lang="en-GB" sz="1350" b="1" i="1" dirty="0">
                <a:latin typeface="Arial" panose="020B0604020202020204" pitchFamily="34" charset="0"/>
                <a:cs typeface="Arial" panose="020B0604020202020204" pitchFamily="34" charset="0"/>
              </a:rPr>
              <a:t>COVID-19</a:t>
            </a:r>
            <a:r>
              <a:rPr lang="en-GB" sz="1350" i="1" dirty="0">
                <a:latin typeface="Arial" panose="020B0604020202020204" pitchFamily="34" charset="0"/>
                <a:cs typeface="Arial" panose="020B0604020202020204" pitchFamily="34" charset="0"/>
              </a:rPr>
              <a:t> can be </a:t>
            </a:r>
            <a:r>
              <a:rPr lang="en-GB" sz="1350" b="1" i="1" dirty="0">
                <a:latin typeface="Arial" panose="020B0604020202020204" pitchFamily="34" charset="0"/>
                <a:cs typeface="Arial" panose="020B0604020202020204" pitchFamily="34" charset="0"/>
              </a:rPr>
              <a:t>up to 10 days (</a:t>
            </a:r>
            <a:r>
              <a:rPr lang="en-GB" sz="1350" i="1" dirty="0">
                <a:latin typeface="Arial" panose="020B0604020202020204" pitchFamily="34" charset="0"/>
                <a:cs typeface="Arial" panose="020B0604020202020204" pitchFamily="34" charset="0"/>
              </a:rPr>
              <a:t>meaning it can take up to 10 days following exposure to a case to present with symptoms).</a:t>
            </a:r>
          </a:p>
          <a:p>
            <a:pPr lvl="1">
              <a:lnSpc>
                <a:spcPct val="150000"/>
              </a:lnSpc>
            </a:pPr>
            <a:endParaRPr lang="en-GB" sz="800" i="1" dirty="0">
              <a:latin typeface="Arial" panose="020B0604020202020204" pitchFamily="34" charset="0"/>
              <a:cs typeface="Arial" panose="020B0604020202020204" pitchFamily="34" charset="0"/>
            </a:endParaRPr>
          </a:p>
          <a:p>
            <a:pPr lvl="1">
              <a:lnSpc>
                <a:spcPct val="150000"/>
              </a:lnSpc>
            </a:pPr>
            <a:r>
              <a:rPr lang="en-GB" sz="1350" i="1" dirty="0">
                <a:latin typeface="Arial" panose="020B0604020202020204" pitchFamily="34" charset="0"/>
                <a:cs typeface="Arial" panose="020B0604020202020204" pitchFamily="34" charset="0"/>
              </a:rPr>
              <a:t> Alternatively, the incubation period for </a:t>
            </a:r>
            <a:r>
              <a:rPr lang="en-GB" sz="1350" b="1" i="1" dirty="0">
                <a:latin typeface="Arial" panose="020B0604020202020204" pitchFamily="34" charset="0"/>
                <a:cs typeface="Arial" panose="020B0604020202020204" pitchFamily="34" charset="0"/>
              </a:rPr>
              <a:t>norovirus</a:t>
            </a:r>
            <a:r>
              <a:rPr lang="en-GB" sz="1350" i="1" dirty="0">
                <a:latin typeface="Arial" panose="020B0604020202020204" pitchFamily="34" charset="0"/>
                <a:cs typeface="Arial" panose="020B0604020202020204" pitchFamily="34" charset="0"/>
              </a:rPr>
              <a:t> is typically </a:t>
            </a:r>
            <a:r>
              <a:rPr lang="en-GB" sz="1350" b="1" i="1" dirty="0">
                <a:latin typeface="Arial" panose="020B0604020202020204" pitchFamily="34" charset="0"/>
                <a:cs typeface="Arial" panose="020B0604020202020204" pitchFamily="34" charset="0"/>
              </a:rPr>
              <a:t>12- 48 hours. </a:t>
            </a:r>
          </a:p>
        </p:txBody>
      </p:sp>
      <p:cxnSp>
        <p:nvCxnSpPr>
          <p:cNvPr id="35" name="Straight Arrow Connector 34">
            <a:extLst>
              <a:ext uri="{FF2B5EF4-FFF2-40B4-BE49-F238E27FC236}">
                <a16:creationId xmlns:a16="http://schemas.microsoft.com/office/drawing/2014/main" id="{9C1242FE-4CC0-7762-6FF6-DBE89C32605C}"/>
              </a:ext>
            </a:extLst>
          </p:cNvPr>
          <p:cNvCxnSpPr>
            <a:cxnSpLocks/>
          </p:cNvCxnSpPr>
          <p:nvPr/>
        </p:nvCxnSpPr>
        <p:spPr>
          <a:xfrm flipV="1">
            <a:off x="5908219" y="1216157"/>
            <a:ext cx="0" cy="7862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Oval 9">
            <a:extLst>
              <a:ext uri="{FF2B5EF4-FFF2-40B4-BE49-F238E27FC236}">
                <a16:creationId xmlns:a16="http://schemas.microsoft.com/office/drawing/2014/main" id="{9DC28F63-1481-7378-0C66-4D16EFDB0F5D}"/>
              </a:ext>
            </a:extLst>
          </p:cNvPr>
          <p:cNvSpPr/>
          <p:nvPr/>
        </p:nvSpPr>
        <p:spPr>
          <a:xfrm>
            <a:off x="6486288" y="4584957"/>
            <a:ext cx="1562608" cy="472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41AD413-A914-59C8-1E23-8F7B681A0BA1}"/>
              </a:ext>
            </a:extLst>
          </p:cNvPr>
          <p:cNvSpPr txBox="1"/>
          <p:nvPr/>
        </p:nvSpPr>
        <p:spPr>
          <a:xfrm>
            <a:off x="1703309" y="917465"/>
            <a:ext cx="7048131"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Time during which infected person can spread infection to other people</a:t>
            </a:r>
          </a:p>
        </p:txBody>
      </p:sp>
      <p:sp>
        <p:nvSpPr>
          <p:cNvPr id="11" name="Rectangle 10">
            <a:extLst>
              <a:ext uri="{FF2B5EF4-FFF2-40B4-BE49-F238E27FC236}">
                <a16:creationId xmlns:a16="http://schemas.microsoft.com/office/drawing/2014/main" id="{2D052C16-F2B9-28E7-76BA-A299AB7F424D}"/>
              </a:ext>
            </a:extLst>
          </p:cNvPr>
          <p:cNvSpPr/>
          <p:nvPr/>
        </p:nvSpPr>
        <p:spPr>
          <a:xfrm>
            <a:off x="3689131" y="4183117"/>
            <a:ext cx="2260824" cy="495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B2245E23-39F2-2898-5E28-F38B5A304857}"/>
              </a:ext>
            </a:extLst>
          </p:cNvPr>
          <p:cNvSpPr/>
          <p:nvPr/>
        </p:nvSpPr>
        <p:spPr>
          <a:xfrm>
            <a:off x="4161914" y="3094773"/>
            <a:ext cx="1370805" cy="14108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715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10;&#10;Description automatically generated">
            <a:extLst>
              <a:ext uri="{FF2B5EF4-FFF2-40B4-BE49-F238E27FC236}">
                <a16:creationId xmlns:a16="http://schemas.microsoft.com/office/drawing/2014/main" id="{05D3D381-E96D-043F-F0C0-0A1E6BD1A33E}"/>
              </a:ext>
            </a:extLst>
          </p:cNvPr>
          <p:cNvPicPr>
            <a:picLocks noChangeAspect="1"/>
          </p:cNvPicPr>
          <p:nvPr/>
        </p:nvPicPr>
        <p:blipFill rotWithShape="1">
          <a:blip r:embed="rId2"/>
          <a:srcRect l="14233" r="14355" b="38744"/>
          <a:stretch/>
        </p:blipFill>
        <p:spPr>
          <a:xfrm>
            <a:off x="244265" y="835828"/>
            <a:ext cx="6350053" cy="5184995"/>
          </a:xfrm>
          <a:prstGeom prst="rect">
            <a:avLst/>
          </a:prstGeom>
        </p:spPr>
      </p:pic>
      <p:sp>
        <p:nvSpPr>
          <p:cNvPr id="4" name="Title 3">
            <a:extLst>
              <a:ext uri="{FF2B5EF4-FFF2-40B4-BE49-F238E27FC236}">
                <a16:creationId xmlns:a16="http://schemas.microsoft.com/office/drawing/2014/main" id="{B6FC120F-722E-1DBF-349A-5287B2FA0A37}"/>
              </a:ext>
            </a:extLst>
          </p:cNvPr>
          <p:cNvSpPr>
            <a:spLocks noGrp="1"/>
          </p:cNvSpPr>
          <p:nvPr>
            <p:ph type="title"/>
          </p:nvPr>
        </p:nvSpPr>
        <p:spPr>
          <a:xfrm>
            <a:off x="149016" y="69598"/>
            <a:ext cx="10608404" cy="806980"/>
          </a:xfrm>
        </p:spPr>
        <p:txBody>
          <a:bodyPr>
            <a:normAutofit fontScale="90000"/>
          </a:bodyPr>
          <a:lstStyle/>
          <a:p>
            <a:r>
              <a:rPr lang="en-GB" sz="3200" dirty="0">
                <a:latin typeface="Arial"/>
                <a:cs typeface="Arial"/>
              </a:rPr>
              <a:t>Management of COVID-19 in school and nurseries </a:t>
            </a:r>
            <a:endParaRPr lang="en-GB" sz="3200" dirty="0"/>
          </a:p>
        </p:txBody>
      </p:sp>
      <p:sp>
        <p:nvSpPr>
          <p:cNvPr id="3" name="TextBox 2">
            <a:extLst>
              <a:ext uri="{FF2B5EF4-FFF2-40B4-BE49-F238E27FC236}">
                <a16:creationId xmlns:a16="http://schemas.microsoft.com/office/drawing/2014/main" id="{F1C24121-DB30-7E78-9D4B-9BCD160D5DCD}"/>
              </a:ext>
            </a:extLst>
          </p:cNvPr>
          <p:cNvSpPr txBox="1"/>
          <p:nvPr/>
        </p:nvSpPr>
        <p:spPr>
          <a:xfrm>
            <a:off x="636377" y="2248179"/>
            <a:ext cx="2338192"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Isolation period for </a:t>
            </a:r>
            <a:r>
              <a:rPr lang="en-GB" b="1" dirty="0"/>
              <a:t>children</a:t>
            </a:r>
            <a:r>
              <a:rPr lang="en-GB" dirty="0"/>
              <a:t> is </a:t>
            </a:r>
            <a:r>
              <a:rPr lang="en-GB" b="1" dirty="0"/>
              <a:t>3</a:t>
            </a:r>
            <a:r>
              <a:rPr lang="en-GB" dirty="0"/>
              <a:t> </a:t>
            </a:r>
            <a:r>
              <a:rPr lang="en-GB" b="1" dirty="0"/>
              <a:t>days</a:t>
            </a:r>
            <a:r>
              <a:rPr lang="en-GB" dirty="0"/>
              <a:t>.</a:t>
            </a:r>
          </a:p>
        </p:txBody>
      </p:sp>
      <p:sp>
        <p:nvSpPr>
          <p:cNvPr id="5" name="TextBox 4">
            <a:extLst>
              <a:ext uri="{FF2B5EF4-FFF2-40B4-BE49-F238E27FC236}">
                <a16:creationId xmlns:a16="http://schemas.microsoft.com/office/drawing/2014/main" id="{1E0AF6BA-6021-1C24-D53E-4E89C3A071E9}"/>
              </a:ext>
            </a:extLst>
          </p:cNvPr>
          <p:cNvSpPr txBox="1"/>
          <p:nvPr/>
        </p:nvSpPr>
        <p:spPr>
          <a:xfrm>
            <a:off x="3226157" y="4434843"/>
            <a:ext cx="1933245" cy="923330"/>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Arial"/>
              </a:rPr>
              <a:t>Staff</a:t>
            </a:r>
            <a:r>
              <a:rPr lang="en-GB" dirty="0">
                <a:cs typeface="Arial"/>
              </a:rPr>
              <a:t> isolation period is at least </a:t>
            </a:r>
            <a:r>
              <a:rPr lang="en-GB" b="1" dirty="0">
                <a:cs typeface="Arial"/>
              </a:rPr>
              <a:t>5 days. </a:t>
            </a:r>
          </a:p>
        </p:txBody>
      </p:sp>
      <p:sp>
        <p:nvSpPr>
          <p:cNvPr id="6" name="TextBox 5">
            <a:extLst>
              <a:ext uri="{FF2B5EF4-FFF2-40B4-BE49-F238E27FC236}">
                <a16:creationId xmlns:a16="http://schemas.microsoft.com/office/drawing/2014/main" id="{545028D0-5FFE-1C87-91C6-9F2AC276D1E8}"/>
              </a:ext>
            </a:extLst>
          </p:cNvPr>
          <p:cNvSpPr txBox="1"/>
          <p:nvPr/>
        </p:nvSpPr>
        <p:spPr>
          <a:xfrm>
            <a:off x="8711332" y="4256786"/>
            <a:ext cx="3070002" cy="2031325"/>
          </a:xfrm>
          <a:prstGeom prst="rect">
            <a:avLst/>
          </a:prstGeom>
          <a:noFill/>
        </p:spPr>
        <p:txBody>
          <a:bodyPr wrap="square" rtlCol="0">
            <a:spAutoFit/>
          </a:bodyPr>
          <a:lstStyle/>
          <a:p>
            <a:endParaRPr lang="en-GB" dirty="0"/>
          </a:p>
          <a:p>
            <a:br>
              <a:rPr lang="en-GB" dirty="0"/>
            </a:br>
            <a:endParaRPr lang="en-GB" dirty="0"/>
          </a:p>
          <a:p>
            <a:endParaRPr lang="en-GB" dirty="0"/>
          </a:p>
          <a:p>
            <a:endParaRPr lang="en-GB" dirty="0"/>
          </a:p>
          <a:p>
            <a:endParaRPr lang="en-GB" dirty="0"/>
          </a:p>
          <a:p>
            <a:endParaRPr lang="en-GB" dirty="0"/>
          </a:p>
        </p:txBody>
      </p:sp>
      <p:sp>
        <p:nvSpPr>
          <p:cNvPr id="7" name="TextBox 6">
            <a:extLst>
              <a:ext uri="{FF2B5EF4-FFF2-40B4-BE49-F238E27FC236}">
                <a16:creationId xmlns:a16="http://schemas.microsoft.com/office/drawing/2014/main" id="{D5F10035-F341-DD54-0AA6-B6DAB3C024D5}"/>
              </a:ext>
            </a:extLst>
          </p:cNvPr>
          <p:cNvSpPr txBox="1"/>
          <p:nvPr/>
        </p:nvSpPr>
        <p:spPr>
          <a:xfrm>
            <a:off x="8272420" y="1342619"/>
            <a:ext cx="3947826" cy="467820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Studies tell us that when adults test positive to COVID-19 they remain infectious longer than children.</a:t>
            </a:r>
          </a:p>
          <a:p>
            <a:endParaRPr lang="en-GB" sz="1600" dirty="0">
              <a:latin typeface="Arial" panose="020B0604020202020204" pitchFamily="34" charset="0"/>
              <a:cs typeface="Arial" panose="020B0604020202020204" pitchFamily="34" charset="0"/>
            </a:endParaRPr>
          </a:p>
          <a:p>
            <a:pPr>
              <a:lnSpc>
                <a:spcPct val="150000"/>
              </a:lnSpc>
            </a:pPr>
            <a:endParaRPr lang="en-GB" sz="1600" dirty="0">
              <a:latin typeface="Arial" panose="020B0604020202020204" pitchFamily="34" charset="0"/>
              <a:cs typeface="Arial" panose="020B0604020202020204" pitchFamily="34" charset="0"/>
            </a:endParaRPr>
          </a:p>
          <a:p>
            <a:pPr>
              <a:lnSpc>
                <a:spcPct val="150000"/>
              </a:lnSpc>
            </a:pPr>
            <a:r>
              <a:rPr lang="en-GB" sz="1600" b="0" i="0" dirty="0">
                <a:effectLst/>
                <a:latin typeface="Arial" panose="020B0604020202020204" pitchFamily="34" charset="0"/>
                <a:cs typeface="Arial" panose="020B0604020202020204" pitchFamily="34" charset="0"/>
              </a:rPr>
              <a:t>Children / staff presenting with a </a:t>
            </a:r>
            <a:r>
              <a:rPr lang="en-GB" sz="1600" b="1" i="0" dirty="0">
                <a:effectLst/>
                <a:latin typeface="Arial" panose="020B0604020202020204" pitchFamily="34" charset="0"/>
                <a:cs typeface="Arial" panose="020B0604020202020204" pitchFamily="34" charset="0"/>
              </a:rPr>
              <a:t>high temperature </a:t>
            </a:r>
            <a:r>
              <a:rPr lang="en-GB" sz="1600" b="0" i="0" dirty="0">
                <a:effectLst/>
                <a:latin typeface="Arial" panose="020B0604020202020204" pitchFamily="34" charset="0"/>
                <a:cs typeface="Arial" panose="020B0604020202020204" pitchFamily="34" charset="0"/>
              </a:rPr>
              <a:t>should be excluded until temperature resolves or when they are well enough.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Pupils</a:t>
            </a:r>
            <a:r>
              <a:rPr lang="en-GB" sz="1600" b="0" i="0" dirty="0">
                <a:effectLst/>
                <a:latin typeface="Arial" panose="020B0604020202020204" pitchFamily="34" charset="0"/>
                <a:cs typeface="Arial" panose="020B0604020202020204" pitchFamily="34" charset="0"/>
              </a:rPr>
              <a:t> / staff with mild symptoms such as a runny nose, sore throat, or mild cough, who are otherwise well, </a:t>
            </a:r>
            <a:r>
              <a:rPr lang="en-GB" sz="1600" b="1" i="0" dirty="0">
                <a:effectLst/>
                <a:latin typeface="Arial" panose="020B0604020202020204" pitchFamily="34" charset="0"/>
                <a:cs typeface="Arial" panose="020B0604020202020204" pitchFamily="34" charset="0"/>
              </a:rPr>
              <a:t>can</a:t>
            </a:r>
            <a:r>
              <a:rPr lang="en-GB" sz="1600" b="0" i="0" dirty="0">
                <a:effectLst/>
                <a:latin typeface="Arial" panose="020B0604020202020204" pitchFamily="34" charset="0"/>
                <a:cs typeface="Arial" panose="020B0604020202020204" pitchFamily="34" charset="0"/>
              </a:rPr>
              <a:t> continue to attend their education or childcare setting.</a:t>
            </a:r>
          </a:p>
          <a:p>
            <a:endParaRPr lang="en-GB" dirty="0"/>
          </a:p>
        </p:txBody>
      </p:sp>
      <p:pic>
        <p:nvPicPr>
          <p:cNvPr id="9" name="Picture 8" descr="Icon&#10;&#10;Description automatically generated">
            <a:extLst>
              <a:ext uri="{FF2B5EF4-FFF2-40B4-BE49-F238E27FC236}">
                <a16:creationId xmlns:a16="http://schemas.microsoft.com/office/drawing/2014/main" id="{2311E4F2-3D6E-BF52-5901-67900C5A7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267" y="1342619"/>
            <a:ext cx="1085850" cy="1085850"/>
          </a:xfrm>
          <a:prstGeom prst="rect">
            <a:avLst/>
          </a:prstGeom>
        </p:spPr>
      </p:pic>
      <p:pic>
        <p:nvPicPr>
          <p:cNvPr id="11" name="Picture 10" descr="Logo, company name&#10;&#10;Description automatically generated">
            <a:extLst>
              <a:ext uri="{FF2B5EF4-FFF2-40B4-BE49-F238E27FC236}">
                <a16:creationId xmlns:a16="http://schemas.microsoft.com/office/drawing/2014/main" id="{C9BDB815-D1F5-AB9C-21F3-C19EA331B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8622" y="2607902"/>
            <a:ext cx="1533798" cy="1561782"/>
          </a:xfrm>
          <a:prstGeom prst="rect">
            <a:avLst/>
          </a:prstGeom>
        </p:spPr>
      </p:pic>
      <p:pic>
        <p:nvPicPr>
          <p:cNvPr id="13" name="Picture 12" descr="Icon&#10;&#10;Description automatically generated">
            <a:extLst>
              <a:ext uri="{FF2B5EF4-FFF2-40B4-BE49-F238E27FC236}">
                <a16:creationId xmlns:a16="http://schemas.microsoft.com/office/drawing/2014/main" id="{AA961710-5A57-7AB3-8E46-A4A6AE4DCD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2923" y="4349118"/>
            <a:ext cx="1369057" cy="1290181"/>
          </a:xfrm>
          <a:prstGeom prst="rect">
            <a:avLst/>
          </a:prstGeom>
        </p:spPr>
      </p:pic>
    </p:spTree>
    <p:extLst>
      <p:ext uri="{BB962C8B-B14F-4D97-AF65-F5344CB8AC3E}">
        <p14:creationId xmlns:p14="http://schemas.microsoft.com/office/powerpoint/2010/main" val="27159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on&#10;&#10;Description automatically generated with medium confidence">
            <a:extLst>
              <a:ext uri="{FF2B5EF4-FFF2-40B4-BE49-F238E27FC236}">
                <a16:creationId xmlns:a16="http://schemas.microsoft.com/office/drawing/2014/main" id="{23AC4439-4B32-B23F-F5EE-45641AE84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50827"/>
            <a:ext cx="2140744" cy="1727895"/>
          </a:xfrm>
          <a:prstGeom prst="rect">
            <a:avLst/>
          </a:prstGeom>
        </p:spPr>
      </p:pic>
      <p:sp>
        <p:nvSpPr>
          <p:cNvPr id="2" name="Content Placeholder 1">
            <a:extLst>
              <a:ext uri="{FF2B5EF4-FFF2-40B4-BE49-F238E27FC236}">
                <a16:creationId xmlns:a16="http://schemas.microsoft.com/office/drawing/2014/main" id="{D7E97B97-7EE7-D5F6-52F9-2995DC54FE2E}"/>
              </a:ext>
            </a:extLst>
          </p:cNvPr>
          <p:cNvSpPr>
            <a:spLocks noGrp="1"/>
          </p:cNvSpPr>
          <p:nvPr>
            <p:ph sz="half" idx="1"/>
          </p:nvPr>
        </p:nvSpPr>
        <p:spPr>
          <a:xfrm>
            <a:off x="1819275" y="1549311"/>
            <a:ext cx="5181600" cy="4250045"/>
          </a:xfrm>
        </p:spPr>
        <p:txBody>
          <a:bodyPr>
            <a:normAutofit fontScale="85000" lnSpcReduction="10000"/>
          </a:bodyPr>
          <a:lstStyle/>
          <a:p>
            <a:pPr marL="0" indent="0">
              <a:lnSpc>
                <a:spcPct val="150000"/>
              </a:lnSpc>
              <a:buNone/>
            </a:pPr>
            <a:r>
              <a:rPr lang="en-GB" sz="1800" b="1" dirty="0">
                <a:latin typeface="Arial" panose="020B0604020202020204" pitchFamily="34" charset="0"/>
                <a:cs typeface="Arial" panose="020B0604020202020204" pitchFamily="34" charset="0"/>
              </a:rPr>
              <a:t>Check for:</a:t>
            </a:r>
          </a:p>
          <a:p>
            <a:pPr marL="0" indent="0">
              <a:lnSpc>
                <a:spcPct val="150000"/>
              </a:lnSpc>
              <a:buNone/>
            </a:pPr>
            <a:r>
              <a:rPr lang="en-GB" sz="1800" b="0" i="0" dirty="0">
                <a:solidFill>
                  <a:schemeClr val="tx1"/>
                </a:solidFill>
                <a:effectLst/>
                <a:latin typeface="Arial" panose="020B0604020202020204" pitchFamily="34" charset="0"/>
                <a:cs typeface="Arial" panose="020B0604020202020204" pitchFamily="34" charset="0"/>
              </a:rPr>
              <a:t>Flu like symptoms - high temperature, a sore    throat and swollen neck glands</a:t>
            </a:r>
            <a:endParaRPr lang="en-GB" sz="1800" dirty="0">
              <a:solidFill>
                <a:schemeClr val="tx1"/>
              </a:solidFill>
              <a:latin typeface="Arial" panose="020B0604020202020204" pitchFamily="34" charset="0"/>
              <a:cs typeface="Arial" panose="020B0604020202020204" pitchFamily="34" charset="0"/>
            </a:endParaRPr>
          </a:p>
          <a:p>
            <a:pPr marL="0" indent="0">
              <a:lnSpc>
                <a:spcPct val="150000"/>
              </a:lnSpc>
              <a:buNone/>
            </a:pPr>
            <a:endParaRPr lang="en-GB" sz="18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GB" sz="1800" b="0" i="0" dirty="0">
                <a:solidFill>
                  <a:schemeClr val="tx1"/>
                </a:solidFill>
                <a:effectLst/>
                <a:latin typeface="Arial" panose="020B0604020202020204" pitchFamily="34" charset="0"/>
                <a:cs typeface="Arial" panose="020B0604020202020204" pitchFamily="34" charset="0"/>
              </a:rPr>
              <a:t>A rash </a:t>
            </a:r>
            <a:r>
              <a:rPr lang="en-GB" sz="1800" dirty="0">
                <a:solidFill>
                  <a:schemeClr val="tx1"/>
                </a:solidFill>
                <a:latin typeface="Arial" panose="020B0604020202020204" pitchFamily="34" charset="0"/>
                <a:cs typeface="Arial" panose="020B0604020202020204" pitchFamily="34" charset="0"/>
              </a:rPr>
              <a:t>red, (sand-like texture and pinhead size)</a:t>
            </a:r>
            <a:r>
              <a:rPr lang="en-GB" sz="1800" b="0" i="0" dirty="0">
                <a:solidFill>
                  <a:schemeClr val="tx1"/>
                </a:solidFill>
                <a:effectLst/>
                <a:latin typeface="Arial" panose="020B0604020202020204" pitchFamily="34" charset="0"/>
                <a:cs typeface="Arial" panose="020B0604020202020204" pitchFamily="34" charset="0"/>
              </a:rPr>
              <a:t> appears 12 to 48 hours later</a:t>
            </a:r>
            <a:br>
              <a:rPr lang="en-GB" sz="1800" b="0" i="0" dirty="0">
                <a:solidFill>
                  <a:schemeClr val="tx1"/>
                </a:solidFill>
                <a:effectLst/>
                <a:latin typeface="Arial" panose="020B0604020202020204" pitchFamily="34" charset="0"/>
                <a:cs typeface="Arial" panose="020B0604020202020204" pitchFamily="34" charset="0"/>
              </a:rPr>
            </a:br>
            <a:r>
              <a:rPr lang="en-GB" sz="1800" b="0" i="0" dirty="0">
                <a:solidFill>
                  <a:schemeClr val="tx1"/>
                </a:solidFill>
                <a:effectLst/>
                <a:latin typeface="Arial" panose="020B0604020202020204" pitchFamily="34" charset="0"/>
                <a:cs typeface="Arial" panose="020B0604020202020204" pitchFamily="34" charset="0"/>
              </a:rPr>
              <a:t>(Please note: rashes may appear differently on pupils / staff with varying skin tone) </a:t>
            </a:r>
          </a:p>
          <a:p>
            <a:pPr marL="0" indent="0">
              <a:lnSpc>
                <a:spcPct val="150000"/>
              </a:lnSpc>
              <a:buNone/>
            </a:pPr>
            <a:endParaRPr lang="en-GB" sz="1800" b="0" i="0" dirty="0">
              <a:solidFill>
                <a:schemeClr val="tx1"/>
              </a:solidFill>
              <a:effectLst/>
              <a:latin typeface="Arial" panose="020B0604020202020204" pitchFamily="34" charset="0"/>
              <a:cs typeface="Arial" panose="020B0604020202020204" pitchFamily="34" charset="0"/>
            </a:endParaRPr>
          </a:p>
          <a:p>
            <a:pPr marL="0" indent="0">
              <a:lnSpc>
                <a:spcPct val="150000"/>
              </a:lnSpc>
              <a:buNone/>
            </a:pPr>
            <a:r>
              <a:rPr lang="en-GB" sz="1800" b="0" i="0" dirty="0">
                <a:solidFill>
                  <a:schemeClr val="tx1"/>
                </a:solidFill>
                <a:effectLst/>
                <a:latin typeface="Arial" panose="020B0604020202020204" pitchFamily="34" charset="0"/>
                <a:cs typeface="Arial" panose="020B0604020202020204" pitchFamily="34" charset="0"/>
              </a:rPr>
              <a:t>White coating on tongue ‘strawberry tongue</a:t>
            </a:r>
            <a:r>
              <a:rPr lang="en-GB" sz="1800" b="0" i="0" dirty="0">
                <a:solidFill>
                  <a:srgbClr val="212B32"/>
                </a:solidFill>
                <a:effectLst/>
                <a:latin typeface="Arial" panose="020B0604020202020204" pitchFamily="34" charset="0"/>
                <a:cs typeface="Arial" panose="020B0604020202020204" pitchFamily="34" charset="0"/>
              </a:rPr>
              <a:t>’</a:t>
            </a:r>
          </a:p>
          <a:p>
            <a:pPr marL="0" indent="0">
              <a:lnSpc>
                <a:spcPct val="150000"/>
              </a:lnSpc>
              <a:buNone/>
            </a:pPr>
            <a:endParaRPr lang="en-GB" sz="1800" dirty="0">
              <a:solidFill>
                <a:srgbClr val="212B32"/>
              </a:solidFill>
              <a:latin typeface="+mj-lt"/>
            </a:endParaRPr>
          </a:p>
        </p:txBody>
      </p:sp>
      <p:sp>
        <p:nvSpPr>
          <p:cNvPr id="3" name="Content Placeholder 2">
            <a:extLst>
              <a:ext uri="{FF2B5EF4-FFF2-40B4-BE49-F238E27FC236}">
                <a16:creationId xmlns:a16="http://schemas.microsoft.com/office/drawing/2014/main" id="{80F06E5F-8610-7365-E1BD-71204E3A6A9D}"/>
              </a:ext>
            </a:extLst>
          </p:cNvPr>
          <p:cNvSpPr>
            <a:spLocks noGrp="1"/>
          </p:cNvSpPr>
          <p:nvPr>
            <p:ph sz="half" idx="2"/>
          </p:nvPr>
        </p:nvSpPr>
        <p:spPr>
          <a:xfrm>
            <a:off x="6861389" y="1549311"/>
            <a:ext cx="5181600" cy="4355044"/>
          </a:xfrm>
        </p:spPr>
        <p:txBody>
          <a:bodyPr>
            <a:normAutofit fontScale="92500" lnSpcReduction="20000"/>
          </a:bodyPr>
          <a:lstStyle/>
          <a:p>
            <a:pPr marL="0" indent="0">
              <a:buNone/>
            </a:pPr>
            <a:r>
              <a:rPr lang="en-GB" sz="1800" b="1" dirty="0">
                <a:solidFill>
                  <a:schemeClr val="tx1"/>
                </a:solidFill>
                <a:latin typeface="Arial" panose="020B0604020202020204" pitchFamily="34" charset="0"/>
                <a:cs typeface="Arial" panose="020B0604020202020204" pitchFamily="34" charset="0"/>
              </a:rPr>
              <a:t>   What to do:</a:t>
            </a:r>
          </a:p>
          <a:p>
            <a:pPr>
              <a:lnSpc>
                <a:spcPct val="100000"/>
              </a:lnSpc>
            </a:pPr>
            <a:r>
              <a:rPr lang="en-GB" sz="1800" b="1" dirty="0">
                <a:solidFill>
                  <a:schemeClr val="tx1"/>
                </a:solidFill>
                <a:latin typeface="Arial" panose="020B0604020202020204" pitchFamily="34" charset="0"/>
                <a:cs typeface="Arial" panose="020B0604020202020204" pitchFamily="34" charset="0"/>
              </a:rPr>
              <a:t>Report</a:t>
            </a:r>
            <a:r>
              <a:rPr lang="en-GB" sz="1800" dirty="0">
                <a:solidFill>
                  <a:schemeClr val="tx1"/>
                </a:solidFill>
                <a:latin typeface="Arial" panose="020B0604020202020204" pitchFamily="34" charset="0"/>
                <a:cs typeface="Arial" panose="020B0604020202020204" pitchFamily="34" charset="0"/>
              </a:rPr>
              <a:t> all cases </a:t>
            </a:r>
            <a:r>
              <a:rPr lang="en-GB" sz="1800" dirty="0" err="1">
                <a:solidFill>
                  <a:schemeClr val="tx1"/>
                </a:solidFill>
                <a:latin typeface="Arial" panose="020B0604020202020204" pitchFamily="34" charset="0"/>
                <a:cs typeface="Arial" panose="020B0604020202020204" pitchFamily="34" charset="0"/>
              </a:rPr>
              <a:t>toUKHSA</a:t>
            </a:r>
            <a:r>
              <a:rPr lang="en-GB" sz="1800" dirty="0">
                <a:solidFill>
                  <a:schemeClr val="tx1"/>
                </a:solidFill>
                <a:latin typeface="Arial" panose="020B0604020202020204" pitchFamily="34" charset="0"/>
                <a:cs typeface="Arial" panose="020B0604020202020204" pitchFamily="34" charset="0"/>
              </a:rPr>
              <a:t> North East and North Central London Health Protection Team</a:t>
            </a:r>
          </a:p>
          <a:p>
            <a:pPr>
              <a:lnSpc>
                <a:spcPct val="100000"/>
              </a:lnSpc>
            </a:pPr>
            <a:r>
              <a:rPr lang="en-GB" sz="1800" dirty="0">
                <a:solidFill>
                  <a:schemeClr val="tx1"/>
                </a:solidFill>
                <a:latin typeface="Arial" panose="020B0604020202020204" pitchFamily="34" charset="0"/>
                <a:cs typeface="Arial" panose="020B0604020202020204" pitchFamily="34" charset="0"/>
              </a:rPr>
              <a:t>If cases reach 2 or more and are suspected to be linked, report to UKHSA.</a:t>
            </a:r>
          </a:p>
          <a:p>
            <a:pPr>
              <a:lnSpc>
                <a:spcPct val="100000"/>
              </a:lnSpc>
            </a:pPr>
            <a:r>
              <a:rPr lang="en-GB" sz="1800" b="1" dirty="0">
                <a:solidFill>
                  <a:schemeClr val="tx1"/>
                </a:solidFill>
                <a:latin typeface="Arial" panose="020B0604020202020204" pitchFamily="34" charset="0"/>
                <a:cs typeface="Arial" panose="020B0604020202020204" pitchFamily="34" charset="0"/>
              </a:rPr>
              <a:t>Exclude</a:t>
            </a:r>
            <a:r>
              <a:rPr lang="en-GB" sz="1800" dirty="0">
                <a:solidFill>
                  <a:schemeClr val="tx1"/>
                </a:solidFill>
                <a:latin typeface="Arial" panose="020B0604020202020204" pitchFamily="34" charset="0"/>
                <a:cs typeface="Arial" panose="020B0604020202020204" pitchFamily="34" charset="0"/>
              </a:rPr>
              <a:t> any staff or pupil for at least 24 hours after the commencement of antibiotics </a:t>
            </a:r>
          </a:p>
          <a:p>
            <a:pPr>
              <a:lnSpc>
                <a:spcPct val="100000"/>
              </a:lnSpc>
            </a:pPr>
            <a:r>
              <a:rPr lang="en-GB" sz="1800" dirty="0">
                <a:solidFill>
                  <a:schemeClr val="tx1"/>
                </a:solidFill>
                <a:latin typeface="Arial" panose="020B0604020202020204" pitchFamily="34" charset="0"/>
                <a:cs typeface="Arial" panose="020B0604020202020204" pitchFamily="34" charset="0"/>
              </a:rPr>
              <a:t>If the infected staff / pupil does not take antibiotics, they must not attend school / nursery for 2-3 weeks.</a:t>
            </a:r>
          </a:p>
          <a:p>
            <a:pPr>
              <a:lnSpc>
                <a:spcPct val="100000"/>
              </a:lnSpc>
            </a:pPr>
            <a:r>
              <a:rPr lang="en-GB" sz="1800" b="1" i="0" dirty="0">
                <a:solidFill>
                  <a:schemeClr val="tx1"/>
                </a:solidFill>
                <a:effectLst/>
                <a:latin typeface="Arial" panose="020B0604020202020204" pitchFamily="34" charset="0"/>
                <a:cs typeface="Arial" panose="020B0604020202020204" pitchFamily="34" charset="0"/>
              </a:rPr>
              <a:t>Advise</a:t>
            </a:r>
            <a:r>
              <a:rPr lang="en-GB" sz="1800" b="0" i="0" dirty="0">
                <a:solidFill>
                  <a:schemeClr val="tx1"/>
                </a:solidFill>
                <a:effectLst/>
                <a:latin typeface="Arial" panose="020B0604020202020204" pitchFamily="34" charset="0"/>
                <a:cs typeface="Arial" panose="020B0604020202020204" pitchFamily="34" charset="0"/>
              </a:rPr>
              <a:t> parents and staff to seek GP treatment. Please flag if scarlet fever and chickenpox are circulating at the same time</a:t>
            </a:r>
          </a:p>
          <a:p>
            <a:endParaRPr lang="en-GB" sz="5600" dirty="0">
              <a:latin typeface="+mn-lt"/>
            </a:endParaRPr>
          </a:p>
        </p:txBody>
      </p:sp>
      <p:sp>
        <p:nvSpPr>
          <p:cNvPr id="4" name="Title 3">
            <a:extLst>
              <a:ext uri="{FF2B5EF4-FFF2-40B4-BE49-F238E27FC236}">
                <a16:creationId xmlns:a16="http://schemas.microsoft.com/office/drawing/2014/main" id="{56C677A2-52C2-AC35-B6C6-AA861803A8A7}"/>
              </a:ext>
            </a:extLst>
          </p:cNvPr>
          <p:cNvSpPr>
            <a:spLocks noGrp="1"/>
          </p:cNvSpPr>
          <p:nvPr>
            <p:ph type="title"/>
          </p:nvPr>
        </p:nvSpPr>
        <p:spPr>
          <a:xfrm>
            <a:off x="871800" y="0"/>
            <a:ext cx="9761738" cy="1325563"/>
          </a:xfrm>
        </p:spPr>
        <p:txBody>
          <a:bodyPr>
            <a:normAutofit/>
          </a:bodyPr>
          <a:lstStyle/>
          <a:p>
            <a:r>
              <a:rPr lang="en-GB" sz="2800" dirty="0">
                <a:latin typeface="Arial" panose="020B0604020202020204" pitchFamily="34" charset="0"/>
                <a:cs typeface="Arial" panose="020B0604020202020204" pitchFamily="34" charset="0"/>
              </a:rPr>
              <a:t>Common infectious diseases in EYS (scarlet fever) </a:t>
            </a:r>
          </a:p>
        </p:txBody>
      </p:sp>
      <p:sp>
        <p:nvSpPr>
          <p:cNvPr id="5" name="TextBox 4">
            <a:extLst>
              <a:ext uri="{FF2B5EF4-FFF2-40B4-BE49-F238E27FC236}">
                <a16:creationId xmlns:a16="http://schemas.microsoft.com/office/drawing/2014/main" id="{0C6412E9-A353-B5A3-A48C-A3C404A1E49D}"/>
              </a:ext>
            </a:extLst>
          </p:cNvPr>
          <p:cNvSpPr txBox="1"/>
          <p:nvPr/>
        </p:nvSpPr>
        <p:spPr>
          <a:xfrm>
            <a:off x="409517" y="995437"/>
            <a:ext cx="1129255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Scarlet fever is a </a:t>
            </a:r>
            <a:r>
              <a:rPr lang="en-GB" b="1" dirty="0">
                <a:latin typeface="Arial" panose="020B0604020202020204" pitchFamily="34" charset="0"/>
                <a:cs typeface="Arial" panose="020B0604020202020204" pitchFamily="34" charset="0"/>
              </a:rPr>
              <a:t>contagious infection </a:t>
            </a:r>
            <a:r>
              <a:rPr lang="en-GB" dirty="0">
                <a:latin typeface="Arial" panose="020B0604020202020204" pitchFamily="34" charset="0"/>
                <a:cs typeface="Arial" panose="020B0604020202020204" pitchFamily="34" charset="0"/>
              </a:rPr>
              <a:t>that mostly affects young children. It's easily treated with </a:t>
            </a:r>
            <a:r>
              <a:rPr lang="en-GB" b="1" dirty="0">
                <a:latin typeface="Arial" panose="020B0604020202020204" pitchFamily="34" charset="0"/>
                <a:cs typeface="Arial" panose="020B0604020202020204" pitchFamily="34" charset="0"/>
              </a:rPr>
              <a:t>antibiotics.</a:t>
            </a:r>
          </a:p>
        </p:txBody>
      </p:sp>
      <p:pic>
        <p:nvPicPr>
          <p:cNvPr id="7" name="Picture 6" descr="A picture containing clipart&#10;&#10;Description automatically generated">
            <a:extLst>
              <a:ext uri="{FF2B5EF4-FFF2-40B4-BE49-F238E27FC236}">
                <a16:creationId xmlns:a16="http://schemas.microsoft.com/office/drawing/2014/main" id="{1044519E-D63E-557F-4B65-913D2EE13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 y="1698660"/>
            <a:ext cx="1409700" cy="1244566"/>
          </a:xfrm>
          <a:prstGeom prst="rect">
            <a:avLst/>
          </a:prstGeom>
        </p:spPr>
      </p:pic>
      <p:pic>
        <p:nvPicPr>
          <p:cNvPr id="11" name="Picture 10" descr="A close up of a person's lips&#10;&#10;Description automatically generated with medium confidence">
            <a:extLst>
              <a:ext uri="{FF2B5EF4-FFF2-40B4-BE49-F238E27FC236}">
                <a16:creationId xmlns:a16="http://schemas.microsoft.com/office/drawing/2014/main" id="{DDAF613F-6203-C6F1-3AEE-DDF6E60374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50" y="4879484"/>
            <a:ext cx="1537334" cy="1090612"/>
          </a:xfrm>
          <a:prstGeom prst="rect">
            <a:avLst/>
          </a:prstGeom>
        </p:spPr>
      </p:pic>
    </p:spTree>
    <p:extLst>
      <p:ext uri="{BB962C8B-B14F-4D97-AF65-F5344CB8AC3E}">
        <p14:creationId xmlns:p14="http://schemas.microsoft.com/office/powerpoint/2010/main" val="401375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7B7509-3241-1488-2E66-4F1968BABDFF}"/>
              </a:ext>
            </a:extLst>
          </p:cNvPr>
          <p:cNvSpPr>
            <a:spLocks noGrp="1"/>
          </p:cNvSpPr>
          <p:nvPr>
            <p:ph sz="half" idx="1"/>
          </p:nvPr>
        </p:nvSpPr>
        <p:spPr>
          <a:xfrm>
            <a:off x="1500373" y="1603682"/>
            <a:ext cx="5181600" cy="4351338"/>
          </a:xfrm>
        </p:spPr>
        <p:txBody>
          <a:bodyPr>
            <a:normAutofit/>
          </a:bodyPr>
          <a:lstStyle/>
          <a:p>
            <a:pPr marL="0" indent="0">
              <a:buNone/>
            </a:pPr>
            <a:r>
              <a:rPr lang="en-GB" sz="1800" b="1" dirty="0">
                <a:solidFill>
                  <a:schemeClr val="tx1"/>
                </a:solidFill>
                <a:latin typeface="Arial" panose="020B0604020202020204" pitchFamily="34" charset="0"/>
                <a:cs typeface="Arial" panose="020B0604020202020204" pitchFamily="34" charset="0"/>
              </a:rPr>
              <a:t>Check for:</a:t>
            </a:r>
          </a:p>
          <a:p>
            <a:pPr marL="0" indent="0">
              <a:lnSpc>
                <a:spcPct val="100000"/>
              </a:lnSpc>
              <a:buNone/>
            </a:pPr>
            <a:r>
              <a:rPr lang="en-GB" sz="1800" dirty="0">
                <a:solidFill>
                  <a:schemeClr val="tx1"/>
                </a:solidFill>
                <a:latin typeface="Arial" panose="020B0604020202020204" pitchFamily="34" charset="0"/>
                <a:cs typeface="Arial" panose="020B0604020202020204" pitchFamily="34" charset="0"/>
              </a:rPr>
              <a:t>D</a:t>
            </a:r>
            <a:r>
              <a:rPr lang="en-GB" sz="1800" b="0" i="0" dirty="0">
                <a:solidFill>
                  <a:schemeClr val="tx1"/>
                </a:solidFill>
                <a:effectLst/>
                <a:latin typeface="Arial" panose="020B0604020202020204" pitchFamily="34" charset="0"/>
                <a:cs typeface="Arial" panose="020B0604020202020204" pitchFamily="34" charset="0"/>
              </a:rPr>
              <a:t>iarrhoea and/or vomiting</a:t>
            </a:r>
          </a:p>
          <a:p>
            <a:pPr marL="0" indent="0">
              <a:lnSpc>
                <a:spcPct val="100000"/>
              </a:lnSpc>
              <a:buNone/>
            </a:pPr>
            <a:endParaRPr lang="en-GB" sz="1800" dirty="0">
              <a:solidFill>
                <a:schemeClr val="tx1"/>
              </a:solidFill>
              <a:latin typeface="Arial" panose="020B0604020202020204" pitchFamily="34" charset="0"/>
              <a:cs typeface="Arial" panose="020B0604020202020204" pitchFamily="34" charset="0"/>
            </a:endParaRPr>
          </a:p>
          <a:p>
            <a:pPr marL="0" indent="0">
              <a:lnSpc>
                <a:spcPct val="100000"/>
              </a:lnSpc>
              <a:buNone/>
            </a:pPr>
            <a:r>
              <a:rPr lang="en-GB" sz="1800" dirty="0">
                <a:solidFill>
                  <a:schemeClr val="tx1"/>
                </a:solidFill>
                <a:latin typeface="Arial" panose="020B0604020202020204" pitchFamily="34" charset="0"/>
                <a:cs typeface="Arial" panose="020B0604020202020204" pitchFamily="34" charset="0"/>
              </a:rPr>
              <a:t>Fever / chills </a:t>
            </a:r>
          </a:p>
          <a:p>
            <a:pPr marL="0" indent="0">
              <a:lnSpc>
                <a:spcPct val="100000"/>
              </a:lnSpc>
              <a:buNone/>
            </a:pPr>
            <a:endParaRPr lang="en-GB" sz="1800" dirty="0">
              <a:solidFill>
                <a:schemeClr val="tx1"/>
              </a:solidFill>
              <a:latin typeface="Arial" panose="020B0604020202020204" pitchFamily="34" charset="0"/>
              <a:cs typeface="Arial" panose="020B0604020202020204" pitchFamily="34" charset="0"/>
            </a:endParaRPr>
          </a:p>
          <a:p>
            <a:pPr marL="0" indent="0">
              <a:lnSpc>
                <a:spcPct val="100000"/>
              </a:lnSpc>
              <a:buNone/>
            </a:pPr>
            <a:endParaRPr lang="en-GB" sz="1800" dirty="0">
              <a:solidFill>
                <a:schemeClr val="tx1"/>
              </a:solidFill>
              <a:latin typeface="Arial" panose="020B0604020202020204" pitchFamily="34" charset="0"/>
              <a:cs typeface="Arial" panose="020B0604020202020204" pitchFamily="34" charset="0"/>
            </a:endParaRPr>
          </a:p>
          <a:p>
            <a:pPr marL="0" indent="0">
              <a:lnSpc>
                <a:spcPct val="100000"/>
              </a:lnSpc>
              <a:buNone/>
            </a:pPr>
            <a:r>
              <a:rPr lang="en-GB" sz="1800" dirty="0">
                <a:solidFill>
                  <a:schemeClr val="tx1"/>
                </a:solidFill>
                <a:latin typeface="Arial" panose="020B0604020202020204" pitchFamily="34" charset="0"/>
                <a:cs typeface="Arial" panose="020B0604020202020204" pitchFamily="34" charset="0"/>
              </a:rPr>
              <a:t>Loss of appetite </a:t>
            </a:r>
          </a:p>
          <a:p>
            <a:pPr marL="0" indent="0">
              <a:lnSpc>
                <a:spcPct val="100000"/>
              </a:lnSpc>
              <a:buNone/>
            </a:pPr>
            <a:endParaRPr lang="en-GB" sz="1800" dirty="0">
              <a:solidFill>
                <a:schemeClr val="tx1"/>
              </a:solidFill>
              <a:latin typeface="Arial" panose="020B0604020202020204" pitchFamily="34" charset="0"/>
              <a:cs typeface="Arial" panose="020B0604020202020204" pitchFamily="34" charset="0"/>
            </a:endParaRPr>
          </a:p>
          <a:p>
            <a:pPr marL="0" indent="0">
              <a:lnSpc>
                <a:spcPct val="100000"/>
              </a:lnSpc>
              <a:buNone/>
            </a:pPr>
            <a:endParaRPr lang="en-GB" sz="1800" dirty="0">
              <a:solidFill>
                <a:schemeClr val="tx1"/>
              </a:solidFill>
              <a:latin typeface="Arial" panose="020B0604020202020204" pitchFamily="34" charset="0"/>
              <a:cs typeface="Arial" panose="020B0604020202020204" pitchFamily="34" charset="0"/>
            </a:endParaRPr>
          </a:p>
          <a:p>
            <a:pPr marL="0" indent="0">
              <a:lnSpc>
                <a:spcPct val="100000"/>
              </a:lnSpc>
              <a:buNone/>
            </a:pPr>
            <a:r>
              <a:rPr lang="en-GB" sz="1800" dirty="0">
                <a:solidFill>
                  <a:schemeClr val="tx1"/>
                </a:solidFill>
                <a:latin typeface="Arial" panose="020B0604020202020204" pitchFamily="34" charset="0"/>
                <a:cs typeface="Arial" panose="020B0604020202020204" pitchFamily="34" charset="0"/>
              </a:rPr>
              <a:t>A</a:t>
            </a:r>
            <a:r>
              <a:rPr lang="en-GB" sz="1800" b="0" i="0" dirty="0">
                <a:solidFill>
                  <a:schemeClr val="tx1"/>
                </a:solidFill>
                <a:effectLst/>
                <a:latin typeface="Arial" panose="020B0604020202020204" pitchFamily="34" charset="0"/>
                <a:cs typeface="Arial" panose="020B0604020202020204" pitchFamily="34" charset="0"/>
              </a:rPr>
              <a:t>bdominal cramps and muscle aches </a:t>
            </a:r>
          </a:p>
          <a:p>
            <a:pPr marL="0" indent="0">
              <a:buNone/>
            </a:pPr>
            <a:endParaRPr lang="en-GB" dirty="0"/>
          </a:p>
        </p:txBody>
      </p:sp>
      <p:pic>
        <p:nvPicPr>
          <p:cNvPr id="8" name="Content Placeholder 7" descr="Icon&#10;&#10;Description automatically generated">
            <a:extLst>
              <a:ext uri="{FF2B5EF4-FFF2-40B4-BE49-F238E27FC236}">
                <a16:creationId xmlns:a16="http://schemas.microsoft.com/office/drawing/2014/main" id="{8FFDD4DD-C8CC-8425-9267-2B316A2CBC6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6900" y="1938135"/>
            <a:ext cx="953750" cy="798966"/>
          </a:xfrm>
        </p:spPr>
      </p:pic>
      <p:sp>
        <p:nvSpPr>
          <p:cNvPr id="4" name="Title 3">
            <a:extLst>
              <a:ext uri="{FF2B5EF4-FFF2-40B4-BE49-F238E27FC236}">
                <a16:creationId xmlns:a16="http://schemas.microsoft.com/office/drawing/2014/main" id="{9F4693C7-1641-C954-99DC-58FF90C0D31D}"/>
              </a:ext>
            </a:extLst>
          </p:cNvPr>
          <p:cNvSpPr>
            <a:spLocks noGrp="1"/>
          </p:cNvSpPr>
          <p:nvPr>
            <p:ph type="title"/>
          </p:nvPr>
        </p:nvSpPr>
        <p:spPr>
          <a:xfrm>
            <a:off x="777618" y="293452"/>
            <a:ext cx="9761738" cy="798965"/>
          </a:xfrm>
        </p:spPr>
        <p:txBody>
          <a:bodyPr>
            <a:noAutofit/>
          </a:bodyPr>
          <a:lstStyle/>
          <a:p>
            <a:r>
              <a:rPr lang="en-GB" sz="2800" i="0" kern="1200" dirty="0">
                <a:solidFill>
                  <a:schemeClr val="dk1"/>
                </a:solidFill>
                <a:effectLst/>
                <a:latin typeface="Arial" panose="020B0604020202020204" pitchFamily="34" charset="0"/>
                <a:ea typeface="+mn-ea"/>
                <a:cs typeface="Arial" panose="020B0604020202020204" pitchFamily="34" charset="0"/>
              </a:rPr>
              <a:t>Diarrhoea and vomiting (‘Gastro’)</a:t>
            </a: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6F384C0-E735-7F8C-F199-1804E9947470}"/>
              </a:ext>
            </a:extLst>
          </p:cNvPr>
          <p:cNvSpPr txBox="1"/>
          <p:nvPr/>
        </p:nvSpPr>
        <p:spPr>
          <a:xfrm>
            <a:off x="591718" y="730003"/>
            <a:ext cx="11222555"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Gastrointestinal infections are spread when the germs enter the gut by the mouth or when contaminated hands or objects are put in the mouth or after eating or drinking contaminated food or drinks.</a:t>
            </a:r>
          </a:p>
          <a:p>
            <a:endParaRPr lang="en-GB" dirty="0"/>
          </a:p>
        </p:txBody>
      </p:sp>
      <p:pic>
        <p:nvPicPr>
          <p:cNvPr id="10" name="Picture 9" descr="Icon&#10;&#10;Description automatically generated">
            <a:extLst>
              <a:ext uri="{FF2B5EF4-FFF2-40B4-BE49-F238E27FC236}">
                <a16:creationId xmlns:a16="http://schemas.microsoft.com/office/drawing/2014/main" id="{04CDA29F-7885-5D10-3DA6-97602B860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17" y="2909192"/>
            <a:ext cx="1062169" cy="798966"/>
          </a:xfrm>
          <a:prstGeom prst="rect">
            <a:avLst/>
          </a:prstGeom>
        </p:spPr>
      </p:pic>
      <p:pic>
        <p:nvPicPr>
          <p:cNvPr id="12" name="Picture 11" descr="Icon&#10;&#10;Description automatically generated">
            <a:extLst>
              <a:ext uri="{FF2B5EF4-FFF2-40B4-BE49-F238E27FC236}">
                <a16:creationId xmlns:a16="http://schemas.microsoft.com/office/drawing/2014/main" id="{E44AA66F-FA17-9445-95D7-C2CB626B39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17" y="3762375"/>
            <a:ext cx="1043733" cy="1043733"/>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17935A68-0142-9844-85F5-228289091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831" y="4930357"/>
            <a:ext cx="1043819" cy="1043733"/>
          </a:xfrm>
          <a:prstGeom prst="rect">
            <a:avLst/>
          </a:prstGeom>
        </p:spPr>
      </p:pic>
      <p:sp>
        <p:nvSpPr>
          <p:cNvPr id="15" name="TextBox 14">
            <a:extLst>
              <a:ext uri="{FF2B5EF4-FFF2-40B4-BE49-F238E27FC236}">
                <a16:creationId xmlns:a16="http://schemas.microsoft.com/office/drawing/2014/main" id="{FBDD4F9E-99BA-20A7-6156-C92ABB01E052}"/>
              </a:ext>
            </a:extLst>
          </p:cNvPr>
          <p:cNvSpPr txBox="1"/>
          <p:nvPr/>
        </p:nvSpPr>
        <p:spPr>
          <a:xfrm>
            <a:off x="6048964" y="1603682"/>
            <a:ext cx="5505450" cy="4524315"/>
          </a:xfrm>
          <a:prstGeom prst="rect">
            <a:avLst/>
          </a:prstGeom>
          <a:noFill/>
        </p:spPr>
        <p:txBody>
          <a:bodyPr wrap="square" rtlCol="0">
            <a:spAutoFit/>
          </a:bodyPr>
          <a:lstStyle/>
          <a:p>
            <a:r>
              <a:rPr lang="en-GB" sz="1700" b="1" dirty="0"/>
              <a:t>    WHAT TO DO:</a:t>
            </a:r>
          </a:p>
          <a:p>
            <a:pPr marL="285750" indent="-285750">
              <a:buFont typeface="Arial" panose="020B0604020202020204" pitchFamily="34" charset="0"/>
              <a:buChar char="•"/>
            </a:pPr>
            <a:r>
              <a:rPr lang="en-GB" b="1" i="0" dirty="0">
                <a:effectLst/>
                <a:latin typeface="GDS Transport"/>
              </a:rPr>
              <a:t>Exclude </a:t>
            </a:r>
            <a:r>
              <a:rPr lang="en-GB" b="0" i="0" dirty="0">
                <a:effectLst/>
                <a:latin typeface="GDS Transport"/>
              </a:rPr>
              <a:t>staff / pupils until 48 hours after symptoms have stopped and they are well enough to return</a:t>
            </a:r>
          </a:p>
          <a:p>
            <a:pPr marL="285750" indent="-285750">
              <a:buFont typeface="Arial" panose="020B0604020202020204" pitchFamily="34" charset="0"/>
              <a:buChar char="•"/>
            </a:pPr>
            <a:endParaRPr lang="en-GB" b="0" i="0" dirty="0">
              <a:effectLst/>
              <a:latin typeface="GDS Transport"/>
            </a:endParaRPr>
          </a:p>
          <a:p>
            <a:pPr marL="285750" indent="-285750">
              <a:buFont typeface="Arial" panose="020B0604020202020204" pitchFamily="34" charset="0"/>
              <a:buChar char="•"/>
            </a:pPr>
            <a:r>
              <a:rPr lang="en-GB" b="0" i="0" dirty="0">
                <a:effectLst/>
                <a:latin typeface="GDS Transport"/>
              </a:rPr>
              <a:t>If medication is prescribed, ensure that the </a:t>
            </a:r>
            <a:r>
              <a:rPr lang="en-GB" b="1" i="0" dirty="0">
                <a:effectLst/>
                <a:latin typeface="GDS Transport"/>
              </a:rPr>
              <a:t>full course is completed </a:t>
            </a:r>
            <a:r>
              <a:rPr lang="en-GB" b="0" i="0" dirty="0">
                <a:effectLst/>
                <a:latin typeface="GDS Transport"/>
              </a:rPr>
              <a:t>and there is no further diarrhoea and/or vomiting for 48 hours after the course is completed.</a:t>
            </a:r>
          </a:p>
          <a:p>
            <a:endParaRPr lang="en-GB" b="0" i="0" dirty="0">
              <a:effectLst/>
              <a:latin typeface="GDS Transport"/>
            </a:endParaRPr>
          </a:p>
          <a:p>
            <a:pPr marL="285750" indent="-285750">
              <a:buFont typeface="Arial" panose="020B0604020202020204" pitchFamily="34" charset="0"/>
              <a:buChar char="•"/>
            </a:pPr>
            <a:r>
              <a:rPr lang="en-GB" b="1" dirty="0">
                <a:latin typeface="GDS Transport"/>
              </a:rPr>
              <a:t>Report </a:t>
            </a:r>
            <a:r>
              <a:rPr lang="en-GB" dirty="0">
                <a:latin typeface="GDS Transport"/>
              </a:rPr>
              <a:t>all cases of D &amp;V to Tower Hamlets Health Protection</a:t>
            </a:r>
          </a:p>
          <a:p>
            <a:pPr marL="285750" indent="-285750">
              <a:buFont typeface="Arial" panose="020B0604020202020204" pitchFamily="34" charset="0"/>
              <a:buChar char="•"/>
            </a:pPr>
            <a:endParaRPr lang="en-GB" dirty="0">
              <a:latin typeface="GDS Transport"/>
            </a:endParaRPr>
          </a:p>
          <a:p>
            <a:pPr marL="285750" indent="-285750">
              <a:buFont typeface="Arial" panose="020B0604020202020204" pitchFamily="34" charset="0"/>
              <a:buChar char="•"/>
            </a:pPr>
            <a:r>
              <a:rPr kumimoji="0" lang="en-US" altLang="en-US" sz="1800" b="1" i="0" u="none" strike="noStrike" cap="none" normalizeH="0" baseline="0" dirty="0">
                <a:ln>
                  <a:noFill/>
                </a:ln>
                <a:effectLst/>
                <a:latin typeface="GDS Transport"/>
              </a:rPr>
              <a:t>Use PPE </a:t>
            </a:r>
            <a:r>
              <a:rPr kumimoji="0" lang="en-US" altLang="en-US" sz="1800" b="0" i="0" u="none" strike="noStrike" cap="none" normalizeH="0" baseline="0" dirty="0">
                <a:ln>
                  <a:noFill/>
                </a:ln>
                <a:effectLst/>
                <a:latin typeface="GDS Transport"/>
              </a:rPr>
              <a:t>when handling blood or body substance such as vomit or diarrhoea.</a:t>
            </a:r>
            <a:r>
              <a:rPr kumimoji="0" lang="en-US" altLang="en-US" sz="1000" b="0" i="0" u="none" strike="noStrike" cap="none" normalizeH="0" baseline="0" dirty="0">
                <a:ln>
                  <a:noFill/>
                </a:ln>
                <a:effectLst/>
              </a:rPr>
              <a:t> </a:t>
            </a:r>
            <a:endParaRPr kumimoji="0" lang="en-US" altLang="en-US" sz="2400" b="0" i="0" u="none" strike="noStrike" cap="none" normalizeH="0" baseline="0" dirty="0">
              <a:ln>
                <a:noFill/>
              </a:ln>
              <a:effectLst/>
              <a:latin typeface="Arial" panose="020B0604020202020204" pitchFamily="34" charset="0"/>
            </a:endParaRPr>
          </a:p>
          <a:p>
            <a:pPr marL="285750" indent="-285750">
              <a:buFont typeface="Arial" panose="020B0604020202020204" pitchFamily="34" charset="0"/>
              <a:buChar char="•"/>
            </a:pPr>
            <a:endParaRPr lang="en-GB" dirty="0">
              <a:solidFill>
                <a:srgbClr val="0B0C0C"/>
              </a:solidFill>
              <a:latin typeface="GDS Transport"/>
            </a:endParaRPr>
          </a:p>
          <a:p>
            <a:pPr marL="285750" indent="-285750">
              <a:buFont typeface="Arial" panose="020B0604020202020204" pitchFamily="34" charset="0"/>
              <a:buChar char="•"/>
            </a:pPr>
            <a:endParaRPr lang="en-GB" dirty="0">
              <a:solidFill>
                <a:srgbClr val="0B0C0C"/>
              </a:solidFill>
              <a:latin typeface="GDS Transport"/>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47897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C85D3-26AF-4CA5-B6DA-913651185B02}"/>
              </a:ext>
            </a:extLst>
          </p:cNvPr>
          <p:cNvSpPr>
            <a:spLocks noGrp="1"/>
          </p:cNvSpPr>
          <p:nvPr>
            <p:ph sz="half" idx="1"/>
          </p:nvPr>
        </p:nvSpPr>
        <p:spPr>
          <a:xfrm>
            <a:off x="655583" y="1761742"/>
            <a:ext cx="10880834" cy="5095123"/>
          </a:xfrm>
        </p:spPr>
        <p:txBody>
          <a:bodyPr>
            <a:noAutofit/>
          </a:bodyPr>
          <a:lstStyle/>
          <a:p>
            <a:pPr>
              <a:lnSpc>
                <a:spcPct val="100000"/>
              </a:lnSpc>
              <a:spcBef>
                <a:spcPts val="0"/>
              </a:spcBef>
            </a:pPr>
            <a:r>
              <a:rPr lang="en-GB" sz="1800" dirty="0">
                <a:latin typeface="Arial" panose="020B0604020202020204" pitchFamily="34" charset="0"/>
                <a:cs typeface="Arial" panose="020B0604020202020204" pitchFamily="34" charset="0"/>
              </a:rPr>
              <a:t>Encourage </a:t>
            </a:r>
            <a:r>
              <a:rPr lang="en-GB" sz="1800" b="1" dirty="0">
                <a:latin typeface="Arial" panose="020B0604020202020204" pitchFamily="34" charset="0"/>
                <a:cs typeface="Arial" panose="020B0604020202020204" pitchFamily="34" charset="0"/>
              </a:rPr>
              <a:t>good hand hygiene </a:t>
            </a:r>
            <a:r>
              <a:rPr lang="en-GB" sz="1800" dirty="0">
                <a:latin typeface="Arial" panose="020B0604020202020204" pitchFamily="34" charset="0"/>
                <a:cs typeface="Arial" panose="020B0604020202020204" pitchFamily="34" charset="0"/>
              </a:rPr>
              <a:t>– ensure soap, paper towels and bins for disposal are available </a:t>
            </a:r>
          </a:p>
          <a:p>
            <a:pPr>
              <a:lnSpc>
                <a:spcPct val="100000"/>
              </a:lnSpc>
              <a:spcBef>
                <a:spcPts val="0"/>
              </a:spcBef>
            </a:pPr>
            <a:r>
              <a:rPr lang="en-GB" sz="1800" b="1" dirty="0">
                <a:latin typeface="Arial" panose="020B0604020202020204" pitchFamily="34" charset="0"/>
                <a:cs typeface="Arial" panose="020B0604020202020204" pitchFamily="34" charset="0"/>
              </a:rPr>
              <a:t>Increase cleaning of all high touch </a:t>
            </a:r>
            <a:r>
              <a:rPr lang="en-GB" sz="1800" dirty="0">
                <a:latin typeface="Arial" panose="020B0604020202020204" pitchFamily="34" charset="0"/>
                <a:cs typeface="Arial" panose="020B0604020202020204" pitchFamily="34" charset="0"/>
              </a:rPr>
              <a:t>surfaces with detergent and water (toys, doors, tables, utensils) </a:t>
            </a:r>
          </a:p>
          <a:p>
            <a:pPr>
              <a:lnSpc>
                <a:spcPct val="100000"/>
              </a:lnSpc>
              <a:spcBef>
                <a:spcPts val="0"/>
              </a:spcBef>
            </a:pPr>
            <a:r>
              <a:rPr lang="en-GB" sz="1800" dirty="0">
                <a:latin typeface="Arial" panose="020B0604020202020204" pitchFamily="34" charset="0"/>
                <a:cs typeface="Arial" panose="020B0604020202020204" pitchFamily="34" charset="0"/>
              </a:rPr>
              <a:t>Ensure staff have access to appropriate cleaning materials and PPE (gloves, disinfectant, bin bags)</a:t>
            </a:r>
          </a:p>
          <a:p>
            <a:pPr>
              <a:lnSpc>
                <a:spcPct val="100000"/>
              </a:lnSpc>
              <a:spcBef>
                <a:spcPts val="0"/>
              </a:spcBef>
            </a:pPr>
            <a:r>
              <a:rPr lang="en-GB" sz="1800" dirty="0">
                <a:latin typeface="Arial" panose="020B0604020202020204" pitchFamily="34" charset="0"/>
                <a:cs typeface="Arial" panose="020B0604020202020204" pitchFamily="34" charset="0"/>
              </a:rPr>
              <a:t>Have outbreak measures clearly explained in </a:t>
            </a:r>
            <a:r>
              <a:rPr lang="en-GB" sz="1800" b="1" dirty="0">
                <a:latin typeface="Arial" panose="020B0604020202020204" pitchFamily="34" charset="0"/>
                <a:cs typeface="Arial" panose="020B0604020202020204" pitchFamily="34" charset="0"/>
              </a:rPr>
              <a:t>risk assessment plan </a:t>
            </a:r>
            <a:r>
              <a:rPr lang="en-GB" sz="1800" dirty="0">
                <a:latin typeface="Arial" panose="020B0604020202020204" pitchFamily="34" charset="0"/>
                <a:cs typeface="Arial" panose="020B0604020202020204" pitchFamily="34" charset="0"/>
              </a:rPr>
              <a:t>and ensure staff are aware</a:t>
            </a:r>
          </a:p>
          <a:p>
            <a:pPr>
              <a:lnSpc>
                <a:spcPct val="100000"/>
              </a:lnSpc>
              <a:spcBef>
                <a:spcPts val="0"/>
              </a:spcBef>
            </a:pPr>
            <a:r>
              <a:rPr lang="en-GB" sz="1800" dirty="0">
                <a:latin typeface="Arial" panose="020B0604020202020204" pitchFamily="34" charset="0"/>
                <a:cs typeface="Arial" panose="020B0604020202020204" pitchFamily="34" charset="0"/>
              </a:rPr>
              <a:t>Moving into winter keep windows open can be uncomfortable, try doing so when classrooms are unoccupied to ventilate learning / eating spaces </a:t>
            </a:r>
          </a:p>
          <a:p>
            <a:pPr>
              <a:lnSpc>
                <a:spcPct val="100000"/>
              </a:lnSpc>
              <a:spcBef>
                <a:spcPts val="0"/>
              </a:spcBef>
            </a:pPr>
            <a:r>
              <a:rPr lang="en-GB" sz="1800" dirty="0">
                <a:latin typeface="Arial" panose="020B0604020202020204" pitchFamily="34" charset="0"/>
                <a:cs typeface="Arial" panose="020B0604020202020204" pitchFamily="34" charset="0"/>
              </a:rPr>
              <a:t>Wash potties in hot soapy water and dry, using disposable gloves. Store potties upside down. Do not stack potties inside each other.</a:t>
            </a:r>
          </a:p>
          <a:p>
            <a:pPr>
              <a:lnSpc>
                <a:spcPct val="100000"/>
              </a:lnSpc>
              <a:spcBef>
                <a:spcPts val="0"/>
              </a:spcBef>
            </a:pPr>
            <a:r>
              <a:rPr lang="en-GB" sz="1800" dirty="0">
                <a:latin typeface="Arial" panose="020B0604020202020204" pitchFamily="34" charset="0"/>
                <a:cs typeface="Arial" panose="020B0604020202020204" pitchFamily="34" charset="0"/>
              </a:rPr>
              <a:t>Label nappy creams and lotions with the child’s name and do not share with others</a:t>
            </a:r>
          </a:p>
          <a:p>
            <a:pPr>
              <a:lnSpc>
                <a:spcPct val="100000"/>
              </a:lnSpc>
              <a:spcBef>
                <a:spcPts val="0"/>
              </a:spcBef>
            </a:pPr>
            <a:r>
              <a:rPr lang="en-GB" sz="1800" dirty="0">
                <a:latin typeface="Arial" panose="020B0604020202020204" pitchFamily="34" charset="0"/>
                <a:cs typeface="Arial" panose="020B0604020202020204" pitchFamily="34" charset="0"/>
              </a:rPr>
              <a:t>Wipe changing mats with soapy water or a mild detergent wipe after each use and at the end of each day</a:t>
            </a:r>
          </a:p>
          <a:p>
            <a:pPr>
              <a:lnSpc>
                <a:spcPct val="100000"/>
              </a:lnSpc>
              <a:spcBef>
                <a:spcPts val="0"/>
              </a:spcBef>
            </a:pPr>
            <a:r>
              <a:rPr lang="en-GB" sz="1800" dirty="0">
                <a:latin typeface="Arial" panose="020B0604020202020204" pitchFamily="34" charset="0"/>
                <a:cs typeface="Arial" panose="020B0604020202020204" pitchFamily="34" charset="0"/>
              </a:rPr>
              <a:t>Use gloves when handling all soiled linen, clothing or nappies</a:t>
            </a:r>
          </a:p>
        </p:txBody>
      </p:sp>
      <p:sp>
        <p:nvSpPr>
          <p:cNvPr id="4" name="Title 3">
            <a:extLst>
              <a:ext uri="{FF2B5EF4-FFF2-40B4-BE49-F238E27FC236}">
                <a16:creationId xmlns:a16="http://schemas.microsoft.com/office/drawing/2014/main" id="{3E758C3A-4F92-4977-0922-451AC24CF2C4}"/>
              </a:ext>
            </a:extLst>
          </p:cNvPr>
          <p:cNvSpPr>
            <a:spLocks noGrp="1"/>
          </p:cNvSpPr>
          <p:nvPr>
            <p:ph type="title"/>
          </p:nvPr>
        </p:nvSpPr>
        <p:spPr/>
        <p:txBody>
          <a:bodyPr>
            <a:normAutofit/>
          </a:bodyPr>
          <a:lstStyle/>
          <a:p>
            <a:r>
              <a:rPr lang="en-GB" sz="2800" dirty="0">
                <a:latin typeface="Arial" panose="020B0604020202020204" pitchFamily="34" charset="0"/>
                <a:cs typeface="Arial" panose="020B0604020202020204" pitchFamily="34" charset="0"/>
              </a:rPr>
              <a:t>Infection prevention steps for common infectious diseases in EYS</a:t>
            </a:r>
          </a:p>
        </p:txBody>
      </p:sp>
      <p:pic>
        <p:nvPicPr>
          <p:cNvPr id="6" name="Picture 5" descr="Icon&#10;&#10;Description automatically generated">
            <a:extLst>
              <a:ext uri="{FF2B5EF4-FFF2-40B4-BE49-F238E27FC236}">
                <a16:creationId xmlns:a16="http://schemas.microsoft.com/office/drawing/2014/main" id="{940A5060-83A1-E6A3-8C79-5383D22AF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394" y="212956"/>
            <a:ext cx="1113742" cy="1113742"/>
          </a:xfrm>
          <a:prstGeom prst="rect">
            <a:avLst/>
          </a:prstGeom>
        </p:spPr>
      </p:pic>
    </p:spTree>
    <p:extLst>
      <p:ext uri="{BB962C8B-B14F-4D97-AF65-F5344CB8AC3E}">
        <p14:creationId xmlns:p14="http://schemas.microsoft.com/office/powerpoint/2010/main" val="7952180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22d7286-dd96-43f1-addf-1aa01b239435">
      <Terms xmlns="http://schemas.microsoft.com/office/infopath/2007/PartnerControls"/>
    </lcf76f155ced4ddcb4097134ff3c332f>
    <TaxCatchAll xmlns="c0f1eab8-3903-44ec-b09e-06dd9dbdfde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BB0DBABED20646B5BB11340AE54F35" ma:contentTypeVersion="16" ma:contentTypeDescription="Create a new document." ma:contentTypeScope="" ma:versionID="78a63fa59033b402591d007153447a07">
  <xsd:schema xmlns:xsd="http://www.w3.org/2001/XMLSchema" xmlns:xs="http://www.w3.org/2001/XMLSchema" xmlns:p="http://schemas.microsoft.com/office/2006/metadata/properties" xmlns:ns2="f22d7286-dd96-43f1-addf-1aa01b239435" xmlns:ns3="c0f1eab8-3903-44ec-b09e-06dd9dbdfde0" targetNamespace="http://schemas.microsoft.com/office/2006/metadata/properties" ma:root="true" ma:fieldsID="c7542c3b48b5bce3f2865fd4e7c929d8" ns2:_="" ns3:_="">
    <xsd:import namespace="f22d7286-dd96-43f1-addf-1aa01b239435"/>
    <xsd:import namespace="c0f1eab8-3903-44ec-b09e-06dd9dbdfd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d7286-dd96-43f1-addf-1aa01b2394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7725aa-a115-4173-8de3-4bc35a24622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0f1eab8-3903-44ec-b09e-06dd9dbdfde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55adf1-3378-4df0-bc7e-fa260286a18f}" ma:internalName="TaxCatchAll" ma:showField="CatchAllData" ma:web="c0f1eab8-3903-44ec-b09e-06dd9dbdfd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AC92BE-7F65-4AD4-9C31-5651DA116B67}">
  <ds:schemaRefs>
    <ds:schemaRef ds:uri="http://schemas.microsoft.com/sharepoint/v3/contenttype/forms"/>
  </ds:schemaRefs>
</ds:datastoreItem>
</file>

<file path=customXml/itemProps2.xml><?xml version="1.0" encoding="utf-8"?>
<ds:datastoreItem xmlns:ds="http://schemas.openxmlformats.org/officeDocument/2006/customXml" ds:itemID="{778ADC5A-807F-42B2-92C7-50F51D6D3270}">
  <ds:schemaRefs>
    <ds:schemaRef ds:uri="2a4cc58a-d66d-45cf-b590-f56250971858"/>
    <ds:schemaRef ds:uri="46c37b34-2409-4c5e-90c0-b948f1353365"/>
    <ds:schemaRef ds:uri="c0f1eab8-3903-44ec-b09e-06dd9dbdfde0"/>
    <ds:schemaRef ds:uri="f22d7286-dd96-43f1-addf-1aa01b2394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2F15FC-8724-4EE4-B3B2-154E584C8FD9}">
  <ds:schemaRefs>
    <ds:schemaRef ds:uri="c0f1eab8-3903-44ec-b09e-06dd9dbdfde0"/>
    <ds:schemaRef ds:uri="f22d7286-dd96-43f1-addf-1aa01b2394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Droplet</Template>
  <TotalTime>34942</TotalTime>
  <Words>1748</Words>
  <Application>Microsoft Office PowerPoint</Application>
  <PresentationFormat>Widescreen</PresentationFormat>
  <Paragraphs>149</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(body)</vt:lpstr>
      <vt:lpstr>Calibri</vt:lpstr>
      <vt:lpstr>GDS Transport</vt:lpstr>
      <vt:lpstr>Tw Cen MT</vt:lpstr>
      <vt:lpstr>Wingdings</vt:lpstr>
      <vt:lpstr>Droplet</vt:lpstr>
      <vt:lpstr>Outbreak Management Workshop for Early Years and School Settings    </vt:lpstr>
      <vt:lpstr>Key Objectives</vt:lpstr>
      <vt:lpstr>Key definitions in outbreak management</vt:lpstr>
      <vt:lpstr>COVID-19 Outbreak Threshold Criteria</vt:lpstr>
      <vt:lpstr>Infection timeline </vt:lpstr>
      <vt:lpstr>Management of COVID-19 in school and nurseries </vt:lpstr>
      <vt:lpstr>Common infectious diseases in EYS (scarlet fever) </vt:lpstr>
      <vt:lpstr>Diarrhoea and vomiting (‘Gastro’) </vt:lpstr>
      <vt:lpstr>Infection prevention steps for common infectious diseases in EYS</vt:lpstr>
      <vt:lpstr>Information to collect in the event of a respiratory infection outbreak</vt:lpstr>
      <vt:lpstr>EYS Settings role and responsibilities in managing outbreaks</vt:lpstr>
      <vt:lpstr>Index of suspicion</vt:lpstr>
      <vt:lpstr>Red flags and triggers for escalation</vt:lpstr>
      <vt:lpstr>UKHSA and Resourcing</vt:lpstr>
      <vt:lpstr>Testing in EYS Settings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Mike Pickin</dc:creator>
  <cp:lastModifiedBy>Britten-Denniee, Isabelle</cp:lastModifiedBy>
  <cp:revision>356</cp:revision>
  <dcterms:created xsi:type="dcterms:W3CDTF">2020-02-07T11:14:16Z</dcterms:created>
  <dcterms:modified xsi:type="dcterms:W3CDTF">2022-12-29T10:21:27Z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0x010100ACBB0DBABED20646B5BB11340AE54F35</vt:lpwstr>
  </property>
  <property fmtid="{D5CDD505-2E9C-101B-9397-08002B2CF9AE}" pid="3" name="MediaServiceImageTags">
    <vt:lpwstr/>
  </property>
  <property fmtid="{D5CDD505-2E9C-101B-9397-08002B2CF9AE}" pid="4" name="MSIP_Label_8eca86e8-6fb5-45dd-bb08-a8d185fa5301_Enabled">
    <vt:lpwstr>true</vt:lpwstr>
  </property>
  <property fmtid="{D5CDD505-2E9C-101B-9397-08002B2CF9AE}" pid="5" name="MSIP_Label_8eca86e8-6fb5-45dd-bb08-a8d185fa5301_SetDate">
    <vt:lpwstr>2022-12-29T09:24:43Z</vt:lpwstr>
  </property>
  <property fmtid="{D5CDD505-2E9C-101B-9397-08002B2CF9AE}" pid="6" name="MSIP_Label_8eca86e8-6fb5-45dd-bb08-a8d185fa5301_Method">
    <vt:lpwstr>Standard</vt:lpwstr>
  </property>
  <property fmtid="{D5CDD505-2E9C-101B-9397-08002B2CF9AE}" pid="7" name="MSIP_Label_8eca86e8-6fb5-45dd-bb08-a8d185fa5301_Name">
    <vt:lpwstr>Official</vt:lpwstr>
  </property>
  <property fmtid="{D5CDD505-2E9C-101B-9397-08002B2CF9AE}" pid="8" name="MSIP_Label_8eca86e8-6fb5-45dd-bb08-a8d185fa5301_SiteId">
    <vt:lpwstr>9fe658cd-b3cd-4056-8519-3222ffa96be8</vt:lpwstr>
  </property>
  <property fmtid="{D5CDD505-2E9C-101B-9397-08002B2CF9AE}" pid="9" name="MSIP_Label_8eca86e8-6fb5-45dd-bb08-a8d185fa5301_ActionId">
    <vt:lpwstr>57b1c4d5-451f-4767-8a40-f6caf7b9282f</vt:lpwstr>
  </property>
  <property fmtid="{D5CDD505-2E9C-101B-9397-08002B2CF9AE}" pid="10" name="MSIP_Label_8eca86e8-6fb5-45dd-bb08-a8d185fa5301_ContentBits">
    <vt:lpwstr>0</vt:lpwstr>
  </property>
</Properties>
</file>